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6"/>
    <p:sldMasterId id="2147483665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</p:sldIdLst>
  <p:sldSz cy="5143500" cx="9144000"/>
  <p:notesSz cx="6858000" cy="9144000"/>
  <p:embeddedFontLst>
    <p:embeddedFont>
      <p:font typeface="Roboto"/>
      <p:regular r:id="rId52"/>
      <p:bold r:id="rId53"/>
      <p:italic r:id="rId54"/>
      <p:boldItalic r:id="rId55"/>
    </p:embeddedFont>
    <p:embeddedFont>
      <p:font typeface="Maven Pro"/>
      <p:regular r:id="rId56"/>
      <p:bold r:id="rId5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2" name="Daniel VM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946610F-C792-4B5A-8079-E47C0303055B}">
  <a:tblStyle styleId="{8946610F-C792-4B5A-8079-E47C0303055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2.xml"/><Relationship Id="rId42" Type="http://schemas.openxmlformats.org/officeDocument/2006/relationships/slide" Target="slides/slide34.xml"/><Relationship Id="rId41" Type="http://schemas.openxmlformats.org/officeDocument/2006/relationships/slide" Target="slides/slide33.xml"/><Relationship Id="rId44" Type="http://schemas.openxmlformats.org/officeDocument/2006/relationships/slide" Target="slides/slide36.xml"/><Relationship Id="rId43" Type="http://schemas.openxmlformats.org/officeDocument/2006/relationships/slide" Target="slides/slide35.xml"/><Relationship Id="rId46" Type="http://schemas.openxmlformats.org/officeDocument/2006/relationships/slide" Target="slides/slide38.xml"/><Relationship Id="rId45" Type="http://schemas.openxmlformats.org/officeDocument/2006/relationships/slide" Target="slides/slide3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48" Type="http://schemas.openxmlformats.org/officeDocument/2006/relationships/slide" Target="slides/slide40.xml"/><Relationship Id="rId47" Type="http://schemas.openxmlformats.org/officeDocument/2006/relationships/slide" Target="slides/slide39.xml"/><Relationship Id="rId49" Type="http://schemas.openxmlformats.org/officeDocument/2006/relationships/slide" Target="slides/slide41.xml"/><Relationship Id="rId5" Type="http://schemas.openxmlformats.org/officeDocument/2006/relationships/commentAuthors" Target="commentAuthors.xml"/><Relationship Id="rId6" Type="http://schemas.openxmlformats.org/officeDocument/2006/relationships/slideMaster" Target="slideMasters/slideMaster1.xml"/><Relationship Id="rId7" Type="http://schemas.openxmlformats.org/officeDocument/2006/relationships/slideMaster" Target="slideMasters/slideMaster2.xml"/><Relationship Id="rId8" Type="http://schemas.openxmlformats.org/officeDocument/2006/relationships/notesMaster" Target="notesMasters/notesMaster1.xml"/><Relationship Id="rId31" Type="http://schemas.openxmlformats.org/officeDocument/2006/relationships/slide" Target="slides/slide23.xml"/><Relationship Id="rId30" Type="http://schemas.openxmlformats.org/officeDocument/2006/relationships/slide" Target="slides/slide22.xml"/><Relationship Id="rId33" Type="http://schemas.openxmlformats.org/officeDocument/2006/relationships/slide" Target="slides/slide25.xml"/><Relationship Id="rId32" Type="http://schemas.openxmlformats.org/officeDocument/2006/relationships/slide" Target="slides/slide24.xml"/><Relationship Id="rId35" Type="http://schemas.openxmlformats.org/officeDocument/2006/relationships/slide" Target="slides/slide27.xml"/><Relationship Id="rId34" Type="http://schemas.openxmlformats.org/officeDocument/2006/relationships/slide" Target="slides/slide26.xml"/><Relationship Id="rId37" Type="http://schemas.openxmlformats.org/officeDocument/2006/relationships/slide" Target="slides/slide29.xml"/><Relationship Id="rId36" Type="http://schemas.openxmlformats.org/officeDocument/2006/relationships/slide" Target="slides/slide28.xml"/><Relationship Id="rId39" Type="http://schemas.openxmlformats.org/officeDocument/2006/relationships/slide" Target="slides/slide31.xml"/><Relationship Id="rId38" Type="http://schemas.openxmlformats.org/officeDocument/2006/relationships/slide" Target="slides/slide30.xml"/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29" Type="http://schemas.openxmlformats.org/officeDocument/2006/relationships/slide" Target="slides/slide21.xml"/><Relationship Id="rId51" Type="http://schemas.openxmlformats.org/officeDocument/2006/relationships/slide" Target="slides/slide43.xml"/><Relationship Id="rId50" Type="http://schemas.openxmlformats.org/officeDocument/2006/relationships/slide" Target="slides/slide42.xml"/><Relationship Id="rId53" Type="http://schemas.openxmlformats.org/officeDocument/2006/relationships/font" Target="fonts/Roboto-bold.fntdata"/><Relationship Id="rId52" Type="http://schemas.openxmlformats.org/officeDocument/2006/relationships/font" Target="fonts/Roboto-regular.fntdata"/><Relationship Id="rId11" Type="http://schemas.openxmlformats.org/officeDocument/2006/relationships/slide" Target="slides/slide3.xml"/><Relationship Id="rId55" Type="http://schemas.openxmlformats.org/officeDocument/2006/relationships/font" Target="fonts/Roboto-boldItalic.fntdata"/><Relationship Id="rId10" Type="http://schemas.openxmlformats.org/officeDocument/2006/relationships/slide" Target="slides/slide2.xml"/><Relationship Id="rId54" Type="http://schemas.openxmlformats.org/officeDocument/2006/relationships/font" Target="fonts/Roboto-italic.fntdata"/><Relationship Id="rId13" Type="http://schemas.openxmlformats.org/officeDocument/2006/relationships/slide" Target="slides/slide5.xml"/><Relationship Id="rId57" Type="http://schemas.openxmlformats.org/officeDocument/2006/relationships/font" Target="fonts/MavenPro-bold.fntdata"/><Relationship Id="rId12" Type="http://schemas.openxmlformats.org/officeDocument/2006/relationships/slide" Target="slides/slide4.xml"/><Relationship Id="rId56" Type="http://schemas.openxmlformats.org/officeDocument/2006/relationships/font" Target="fonts/MavenPro-regular.fntdata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5-10-01T20:51:39.836">
    <p:pos x="6000" y="0"/>
    <p:text>Añadir ejemplo: forloop vs jobarray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5-09-28T16:11:25.098">
    <p:pos x="144" y="905"/>
    <p:text>añadir job index + sed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7645769259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7645769259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7645769259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7645769259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8809977c5d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8809977c5d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7645769259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7645769259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64d5f6332b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64d5f6332b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7645769259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7645769259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7645769259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7645769259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7645769259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7645769259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7cf5e17f2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7cf5e17f2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7645769259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7645769259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7645769259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7645769259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7645769259_0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7645769259_0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8809977c5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8809977c5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7645769259_0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7645769259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https://docs.hpc.shef.ac.uk/en/latest/referenceinfo/scheduler/SLURM/SLURM-environment-variables.html#gsc.tab=0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7645769259_0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7645769259_0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7645769259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7645769259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8474d1efe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8474d1efe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793fb6744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793fb6744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769049626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769049626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800">
                <a:solidFill>
                  <a:schemeClr val="dk1"/>
                </a:solidFill>
              </a:rPr>
              <a:t>Parallel programing -- OpenMP and MPI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s">
                <a:solidFill>
                  <a:schemeClr val="dk1"/>
                </a:solidFill>
              </a:rPr>
              <a:t>Parallel programming splits a job into smaller pieces that run at the same time on multiple CPU cores and/or machines.</a:t>
            </a:r>
            <a:br>
              <a:rPr lang="e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s">
                <a:solidFill>
                  <a:schemeClr val="dk1"/>
                </a:solidFill>
              </a:rPr>
              <a:t>We use it to finish faster and to handle larger datasets than a single core or single machine can manage.</a:t>
            </a:r>
            <a:br>
              <a:rPr lang="e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s">
                <a:solidFill>
                  <a:schemeClr val="dk1"/>
                </a:solidFill>
              </a:rPr>
              <a:t>In HPC, it reduces time-to-results, makes better use of cluster resources, and cuts wall-clock time for analyses.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s">
                <a:solidFill>
                  <a:schemeClr val="dk1"/>
                </a:solidFill>
              </a:rPr>
              <a:t>The two most used HPC models are OpenMP and MPI.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s">
                <a:solidFill>
                  <a:schemeClr val="dk1"/>
                </a:solidFill>
              </a:rPr>
              <a:t>They target different scenarios: OpenMP (shared memory, one node) vs MPI (distributed memory, many nodes).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800">
                <a:solidFill>
                  <a:schemeClr val="dk1"/>
                </a:solidFill>
              </a:rPr>
              <a:t>Parallel programing -- OpenMP and MPI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s">
                <a:solidFill>
                  <a:schemeClr val="dk1"/>
                </a:solidFill>
              </a:rPr>
              <a:t>Parallel programming splits a job into smaller pieces that run at the same time on multiple CPU cores and/or machines.</a:t>
            </a:r>
            <a:br>
              <a:rPr lang="e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s">
                <a:solidFill>
                  <a:schemeClr val="dk1"/>
                </a:solidFill>
              </a:rPr>
              <a:t>We use it to finish faster and to handle larger datasets than a single core or single machine can manage.</a:t>
            </a:r>
            <a:br>
              <a:rPr lang="e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s">
                <a:solidFill>
                  <a:schemeClr val="dk1"/>
                </a:solidFill>
              </a:rPr>
              <a:t>In HPC, it reduces time-to-results, makes better use of cluster resources, and cuts wall-clock time for analyses.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s">
                <a:solidFill>
                  <a:schemeClr val="dk1"/>
                </a:solidFill>
              </a:rPr>
              <a:t>The two most used HPC models are OpenMP and MPI.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s">
                <a:solidFill>
                  <a:schemeClr val="dk1"/>
                </a:solidFill>
              </a:rPr>
              <a:t>They target different scenarios: OpenMP (shared memory, one node) vs MPI (distributed memory, many nodes).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769049626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769049626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7690496265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37690496265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7690496265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7690496265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793fb674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793fb674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7690496265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7690496265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8809977c5d_1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8809977c5d_1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8809977c5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38809977c5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8809977c5d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38809977c5d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7690496265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37690496265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8809977c5d_2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38809977c5d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8809977c5d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8809977c5d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38809977c5d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38809977c5d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38809977c5d_2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38809977c5d_2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8474d1efe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8474d1efe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7645769259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7645769259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3456fde24cf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3456fde24c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38474d1efe9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38474d1efe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7cf5e17f24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7cf5e17f24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3456fde24cf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3456fde24cf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8809977c5d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8809977c5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8809977c5d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8809977c5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8809977c5d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8809977c5d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7645769259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7645769259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8809977c5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8809977c5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apositiva de título">
  <p:cSld name="1_Diapositiva de título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71325" y="3352200"/>
            <a:ext cx="4767900" cy="16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u="none"/>
            </a:lvl1pPr>
            <a:lvl2pPr lvl="1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9" name="Google Shape;59;p14"/>
          <p:cNvSpPr/>
          <p:nvPr/>
        </p:nvSpPr>
        <p:spPr>
          <a:xfrm>
            <a:off x="171325" y="1092425"/>
            <a:ext cx="4767900" cy="2114400"/>
          </a:xfrm>
          <a:prstGeom prst="roundRect">
            <a:avLst>
              <a:gd fmla="val 16667" name="adj"/>
            </a:avLst>
          </a:prstGeom>
          <a:solidFill>
            <a:srgbClr val="70A5DA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 txBox="1"/>
          <p:nvPr>
            <p:ph type="title"/>
          </p:nvPr>
        </p:nvSpPr>
        <p:spPr>
          <a:xfrm>
            <a:off x="318025" y="1651650"/>
            <a:ext cx="4474500" cy="1293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14"/>
          <p:cNvSpPr/>
          <p:nvPr>
            <p:ph idx="2" type="pic"/>
          </p:nvPr>
        </p:nvSpPr>
        <p:spPr>
          <a:xfrm>
            <a:off x="5143500" y="14875"/>
            <a:ext cx="40005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onsolas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457200" y="1437624"/>
            <a:ext cx="8229600" cy="31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 u="none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8" name="Google Shape;68;p15"/>
          <p:cNvSpPr/>
          <p:nvPr/>
        </p:nvSpPr>
        <p:spPr>
          <a:xfrm>
            <a:off x="673894" y="1120397"/>
            <a:ext cx="8470200" cy="101100"/>
          </a:xfrm>
          <a:prstGeom prst="rect">
            <a:avLst/>
          </a:prstGeom>
          <a:gradFill>
            <a:gsLst>
              <a:gs pos="0">
                <a:srgbClr val="2D5C97"/>
              </a:gs>
              <a:gs pos="80000">
                <a:srgbClr val="3C7AC5"/>
              </a:gs>
              <a:gs pos="100000">
                <a:srgbClr val="397BC9"/>
              </a:gs>
            </a:gsLst>
            <a:lin ang="16200038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5"/>
          <p:cNvSpPr/>
          <p:nvPr/>
        </p:nvSpPr>
        <p:spPr>
          <a:xfrm>
            <a:off x="0" y="1120397"/>
            <a:ext cx="557100" cy="101100"/>
          </a:xfrm>
          <a:prstGeom prst="rect">
            <a:avLst/>
          </a:prstGeom>
          <a:gradFill>
            <a:gsLst>
              <a:gs pos="0">
                <a:srgbClr val="29859E"/>
              </a:gs>
              <a:gs pos="80000">
                <a:srgbClr val="36B0D0"/>
              </a:gs>
              <a:gs pos="100000">
                <a:srgbClr val="33B3D5"/>
              </a:gs>
            </a:gsLst>
            <a:lin ang="16200038" scaled="0"/>
          </a:gradFill>
          <a:ln cap="flat" cmpd="sng" w="9525">
            <a:solidFill>
              <a:srgbClr val="45A9C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ctrTitle"/>
          </p:nvPr>
        </p:nvSpPr>
        <p:spPr>
          <a:xfrm>
            <a:off x="1371600" y="1382275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1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2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7"/>
          <p:cNvSpPr/>
          <p:nvPr/>
        </p:nvSpPr>
        <p:spPr>
          <a:xfrm>
            <a:off x="673894" y="1120397"/>
            <a:ext cx="8470200" cy="101100"/>
          </a:xfrm>
          <a:prstGeom prst="rect">
            <a:avLst/>
          </a:prstGeom>
          <a:gradFill>
            <a:gsLst>
              <a:gs pos="0">
                <a:srgbClr val="2D5C97"/>
              </a:gs>
              <a:gs pos="80000">
                <a:srgbClr val="3C7AC5"/>
              </a:gs>
              <a:gs pos="100000">
                <a:srgbClr val="397BC9"/>
              </a:gs>
            </a:gsLst>
            <a:lin ang="16200038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7"/>
          <p:cNvSpPr/>
          <p:nvPr/>
        </p:nvSpPr>
        <p:spPr>
          <a:xfrm>
            <a:off x="0" y="1120397"/>
            <a:ext cx="557100" cy="101100"/>
          </a:xfrm>
          <a:prstGeom prst="rect">
            <a:avLst/>
          </a:prstGeom>
          <a:gradFill>
            <a:gsLst>
              <a:gs pos="0">
                <a:srgbClr val="29859E"/>
              </a:gs>
              <a:gs pos="80000">
                <a:srgbClr val="36B0D0"/>
              </a:gs>
              <a:gs pos="100000">
                <a:srgbClr val="33B3D5"/>
              </a:gs>
            </a:gsLst>
            <a:lin ang="16200038" scaled="0"/>
          </a:gradFill>
          <a:ln cap="flat" cmpd="sng" w="9525">
            <a:solidFill>
              <a:srgbClr val="45A9C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ólo el título" type="titleOnly">
  <p:cSld name="TITLE_ONLY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8"/>
          <p:cNvSpPr/>
          <p:nvPr/>
        </p:nvSpPr>
        <p:spPr>
          <a:xfrm>
            <a:off x="673894" y="1120397"/>
            <a:ext cx="8470200" cy="101100"/>
          </a:xfrm>
          <a:prstGeom prst="rect">
            <a:avLst/>
          </a:prstGeom>
          <a:gradFill>
            <a:gsLst>
              <a:gs pos="0">
                <a:srgbClr val="2D5C97"/>
              </a:gs>
              <a:gs pos="80000">
                <a:srgbClr val="3C7AC5"/>
              </a:gs>
              <a:gs pos="100000">
                <a:srgbClr val="397BC9"/>
              </a:gs>
            </a:gsLst>
            <a:lin ang="16200038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8"/>
          <p:cNvSpPr/>
          <p:nvPr/>
        </p:nvSpPr>
        <p:spPr>
          <a:xfrm>
            <a:off x="0" y="1120397"/>
            <a:ext cx="557100" cy="101100"/>
          </a:xfrm>
          <a:prstGeom prst="rect">
            <a:avLst/>
          </a:prstGeom>
          <a:gradFill>
            <a:gsLst>
              <a:gs pos="0">
                <a:srgbClr val="29859E"/>
              </a:gs>
              <a:gs pos="80000">
                <a:srgbClr val="36B0D0"/>
              </a:gs>
              <a:gs pos="100000">
                <a:srgbClr val="33B3D5"/>
              </a:gs>
            </a:gsLst>
            <a:lin ang="16200038" scaled="0"/>
          </a:gradFill>
          <a:ln cap="flat" cmpd="sng" w="9525">
            <a:solidFill>
              <a:srgbClr val="45A9C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i="0" sz="2400" u="none" cap="none" strike="noStrike">
                <a:solidFill>
                  <a:schemeClr val="dk1"/>
                </a:solidFill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437624"/>
            <a:ext cx="8229600" cy="31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429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1" i="0" sz="1800" u="sng" cap="none" strike="noStrike">
                <a:solidFill>
                  <a:schemeClr val="dk1"/>
                </a:solidFill>
              </a:defRPr>
            </a:lvl1pPr>
            <a:lvl2pPr indent="-3429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i="0" sz="1800" u="none" cap="none" strike="noStrike">
                <a:solidFill>
                  <a:schemeClr val="dk1"/>
                </a:solidFill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i="0" sz="1800" u="none" cap="none" strike="noStrike">
                <a:solidFill>
                  <a:schemeClr val="dk1"/>
                </a:solidFill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i="0" sz="1800" u="none" cap="none" strike="noStrike">
                <a:solidFill>
                  <a:schemeClr val="dk1"/>
                </a:solidFill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53" name="Google Shape;53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60974" y="142492"/>
            <a:ext cx="1373847" cy="348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34815" y="147191"/>
            <a:ext cx="1976081" cy="338757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20398" l="0" r="0" t="20457"/>
          <a:stretch/>
        </p:blipFill>
        <p:spPr>
          <a:xfrm>
            <a:off x="7321300" y="0"/>
            <a:ext cx="1770674" cy="5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/>
          <p:nvPr/>
        </p:nvSpPr>
        <p:spPr>
          <a:xfrm>
            <a:off x="0" y="864394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b="0" i="0" lang="e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 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4"/>
    <p:sldLayoutId id="2147483660" r:id="rId5"/>
    <p:sldLayoutId id="2147483661" r:id="rId6"/>
    <p:sldLayoutId id="2147483662" r:id="rId7"/>
    <p:sldLayoutId id="214748366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comments" Target="../comments/comment1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comments" Target="../comments/comment2.xml"/><Relationship Id="rId4" Type="http://schemas.openxmlformats.org/officeDocument/2006/relationships/hyperlink" Target="https://docs.hpc.shef.ac.uk/en/latest/referenceinfo/scheduler/SLURM/SLURM-environment-variables.html#gsc.tab=0" TargetMode="External"/><Relationship Id="rId5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9.png"/><Relationship Id="rId4" Type="http://schemas.openxmlformats.org/officeDocument/2006/relationships/image" Target="../media/image2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5.png"/><Relationship Id="rId4" Type="http://schemas.openxmlformats.org/officeDocument/2006/relationships/hyperlink" Target="https://cvw.cac.cornell.edu/hybrid-openmp-mpi/intro/node-views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8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2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2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2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idx="1" type="subTitle"/>
          </p:nvPr>
        </p:nvSpPr>
        <p:spPr>
          <a:xfrm>
            <a:off x="162050" y="3307275"/>
            <a:ext cx="4767900" cy="1891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457200" lvl="0" marL="457200" rtl="0" algn="just">
              <a:spcBef>
                <a:spcPts val="360"/>
              </a:spcBef>
              <a:spcAft>
                <a:spcPts val="0"/>
              </a:spcAft>
              <a:buNone/>
            </a:pPr>
            <a:r>
              <a:rPr lang="es" sz="2245"/>
              <a:t>Sbatch, JobArray, OpenMP/MPI </a:t>
            </a:r>
            <a:endParaRPr sz="2245"/>
          </a:p>
          <a:p>
            <a:pPr indent="0" lvl="0" marL="0" rtl="0" algn="just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245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s"/>
              <a:t>Daniel Valle Millares</a:t>
            </a:r>
            <a:endParaRPr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s"/>
              <a:t>(Bioinformatics Platform - CIBERINFEC)</a:t>
            </a:r>
            <a:endParaRPr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s" u="none"/>
              <a:t>BU-ISCIII</a:t>
            </a:r>
            <a:endParaRPr u="none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s" u="none"/>
              <a:t>2</a:t>
            </a:r>
            <a:r>
              <a:rPr lang="es"/>
              <a:t>9</a:t>
            </a:r>
            <a:r>
              <a:rPr lang="es" u="none"/>
              <a:t> sept - 0</a:t>
            </a:r>
            <a:r>
              <a:rPr lang="es"/>
              <a:t>3</a:t>
            </a:r>
            <a:r>
              <a:rPr lang="es" u="none"/>
              <a:t> de octubre de 2025</a:t>
            </a:r>
            <a:endParaRPr u="none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s" u="none"/>
              <a:t>1ª edición</a:t>
            </a:r>
            <a:endParaRPr/>
          </a:p>
        </p:txBody>
      </p:sp>
      <p:sp>
        <p:nvSpPr>
          <p:cNvPr id="88" name="Google Shape;88;p19"/>
          <p:cNvSpPr txBox="1"/>
          <p:nvPr>
            <p:ph type="title"/>
          </p:nvPr>
        </p:nvSpPr>
        <p:spPr>
          <a:xfrm>
            <a:off x="895500" y="1479875"/>
            <a:ext cx="3394800" cy="41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Scripting &amp; Parallelization</a:t>
            </a:r>
            <a:endParaRPr sz="2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SLURM</a:t>
            </a:r>
            <a:endParaRPr sz="2800"/>
          </a:p>
        </p:txBody>
      </p:sp>
      <p:sp>
        <p:nvSpPr>
          <p:cNvPr id="89" name="Google Shape;89;p19"/>
          <p:cNvSpPr/>
          <p:nvPr>
            <p:ph idx="2" type="pic"/>
          </p:nvPr>
        </p:nvSpPr>
        <p:spPr>
          <a:xfrm>
            <a:off x="5143500" y="14875"/>
            <a:ext cx="4000500" cy="5143500"/>
          </a:xfrm>
          <a:prstGeom prst="rect">
            <a:avLst/>
          </a:prstGeom>
        </p:spPr>
      </p:sp>
      <p:pic>
        <p:nvPicPr>
          <p:cNvPr id="90" name="Google Shape;9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43500" y="14875"/>
            <a:ext cx="40004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000"/>
              <a:t>Scripting on the cluster — Slurm: sbatch</a:t>
            </a:r>
            <a:endParaRPr b="1" sz="2700">
              <a:solidFill>
                <a:schemeClr val="lt2"/>
              </a:solidFill>
            </a:endParaRPr>
          </a:p>
        </p:txBody>
      </p:sp>
      <p:pic>
        <p:nvPicPr>
          <p:cNvPr id="152" name="Google Shape;15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925" y="1594788"/>
            <a:ext cx="8210550" cy="159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8"/>
          <p:cNvSpPr/>
          <p:nvPr/>
        </p:nvSpPr>
        <p:spPr>
          <a:xfrm>
            <a:off x="560375" y="2164025"/>
            <a:ext cx="2649600" cy="285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000"/>
              <a:t>Scripting on the cluster — Slurm: sbatch</a:t>
            </a:r>
            <a:endParaRPr b="1" sz="2700">
              <a:solidFill>
                <a:schemeClr val="lt2"/>
              </a:solidFill>
            </a:endParaRPr>
          </a:p>
        </p:txBody>
      </p:sp>
      <p:pic>
        <p:nvPicPr>
          <p:cNvPr id="159" name="Google Shape;15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925" y="1594788"/>
            <a:ext cx="8210550" cy="159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571374"/>
            <a:ext cx="8839199" cy="120784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9"/>
          <p:cNvSpPr/>
          <p:nvPr/>
        </p:nvSpPr>
        <p:spPr>
          <a:xfrm>
            <a:off x="1024150" y="3785311"/>
            <a:ext cx="1128600" cy="350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9"/>
          <p:cNvSpPr/>
          <p:nvPr/>
        </p:nvSpPr>
        <p:spPr>
          <a:xfrm>
            <a:off x="5178475" y="3743136"/>
            <a:ext cx="2033400" cy="350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150" y="1321622"/>
            <a:ext cx="7353300" cy="364807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0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000"/>
              <a:t>Scripting on the cluster — Slurm: sbatch</a:t>
            </a:r>
            <a:endParaRPr b="1" sz="27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Monitoring and job states</a:t>
            </a:r>
            <a:endParaRPr/>
          </a:p>
        </p:txBody>
      </p:sp>
      <p:pic>
        <p:nvPicPr>
          <p:cNvPr id="174" name="Google Shape;17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3325" y="1322797"/>
            <a:ext cx="6622541" cy="372517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1"/>
          <p:cNvSpPr/>
          <p:nvPr/>
        </p:nvSpPr>
        <p:spPr>
          <a:xfrm>
            <a:off x="1578900" y="3422600"/>
            <a:ext cx="1096200" cy="543300"/>
          </a:xfrm>
          <a:prstGeom prst="chevron">
            <a:avLst>
              <a:gd fmla="val 50000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1"/>
          <p:cNvSpPr txBox="1"/>
          <p:nvPr/>
        </p:nvSpPr>
        <p:spPr>
          <a:xfrm>
            <a:off x="1776375" y="3517250"/>
            <a:ext cx="97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dk1"/>
                </a:solidFill>
              </a:rPr>
              <a:t>SBATCH</a:t>
            </a:r>
            <a:endParaRPr b="1" sz="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2"/>
          <p:cNvSpPr txBox="1"/>
          <p:nvPr>
            <p:ph idx="1" type="body"/>
          </p:nvPr>
        </p:nvSpPr>
        <p:spPr>
          <a:xfrm>
            <a:off x="2025000" y="4641600"/>
            <a:ext cx="4497900" cy="411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Bigger asks = longer wait, not faster.</a:t>
            </a:r>
            <a:endParaRPr b="1"/>
          </a:p>
        </p:txBody>
      </p:sp>
      <p:pic>
        <p:nvPicPr>
          <p:cNvPr id="182" name="Google Shape;182;p32" title="minion-alarm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4225" y="1420950"/>
            <a:ext cx="3156650" cy="315665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2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000"/>
              <a:t>Scripting on the cluster — Slurm: sbatch</a:t>
            </a:r>
            <a:endParaRPr b="1" sz="27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3"/>
          <p:cNvSpPr txBox="1"/>
          <p:nvPr>
            <p:ph idx="1" type="body"/>
          </p:nvPr>
        </p:nvSpPr>
        <p:spPr>
          <a:xfrm>
            <a:off x="228600" y="1437625"/>
            <a:ext cx="5882100" cy="315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Once the job/s have finished → Output files</a:t>
            </a:r>
            <a:endParaRPr b="1"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360"/>
              </a:spcBef>
              <a:spcAft>
                <a:spcPts val="0"/>
              </a:spcAft>
              <a:buSzPts val="1500"/>
              <a:buChar char="•"/>
            </a:pPr>
            <a:r>
              <a:rPr b="1" lang="es" sz="1500"/>
              <a:t>Standard output</a:t>
            </a:r>
            <a:r>
              <a:rPr lang="es" sz="1500"/>
              <a:t>: Standard outputs of your program. </a:t>
            </a:r>
            <a:endParaRPr sz="1500"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s" sz="1500"/>
              <a:t>For example, if you used:  </a:t>
            </a:r>
            <a:r>
              <a:rPr b="1" lang="es" sz="1500">
                <a:solidFill>
                  <a:srgbClr val="188038"/>
                </a:solidFill>
              </a:rPr>
              <a:t>--output=slurm-%j.out</a:t>
            </a:r>
            <a:endParaRPr b="1" sz="1500">
              <a:solidFill>
                <a:srgbClr val="188038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360"/>
              </a:spcBef>
              <a:spcAft>
                <a:spcPts val="0"/>
              </a:spcAft>
              <a:buSzPts val="1500"/>
              <a:buChar char="•"/>
            </a:pPr>
            <a:r>
              <a:rPr b="1" lang="es" sz="1500"/>
              <a:t>Standard error</a:t>
            </a:r>
            <a:r>
              <a:rPr lang="es" sz="1500"/>
              <a:t>: Potential errors you face during execution appear here. </a:t>
            </a:r>
            <a:endParaRPr sz="1500"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s" sz="1500"/>
              <a:t>For example, if you used:  </a:t>
            </a:r>
            <a:r>
              <a:rPr b="1" lang="es" sz="1500">
                <a:solidFill>
                  <a:srgbClr val="188038"/>
                </a:solidFill>
              </a:rPr>
              <a:t>--error=slurm-%j.err</a:t>
            </a:r>
            <a:endParaRPr sz="1500"/>
          </a:p>
        </p:txBody>
      </p:sp>
      <p:pic>
        <p:nvPicPr>
          <p:cNvPr id="189" name="Google Shape;18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9600" y="1437624"/>
            <a:ext cx="1261450" cy="126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9600" y="3264574"/>
            <a:ext cx="1261450" cy="126145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3"/>
          <p:cNvSpPr txBox="1"/>
          <p:nvPr/>
        </p:nvSpPr>
        <p:spPr>
          <a:xfrm>
            <a:off x="6110575" y="4526025"/>
            <a:ext cx="163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slurm-12345.err</a:t>
            </a:r>
            <a:endParaRPr b="1"/>
          </a:p>
        </p:txBody>
      </p:sp>
      <p:sp>
        <p:nvSpPr>
          <p:cNvPr id="192" name="Google Shape;192;p33"/>
          <p:cNvSpPr txBox="1"/>
          <p:nvPr/>
        </p:nvSpPr>
        <p:spPr>
          <a:xfrm>
            <a:off x="6110575" y="2699075"/>
            <a:ext cx="163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slurm-12345.out</a:t>
            </a:r>
            <a:endParaRPr b="1"/>
          </a:p>
        </p:txBody>
      </p:sp>
      <p:sp>
        <p:nvSpPr>
          <p:cNvPr id="193" name="Google Shape;193;p33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000"/>
              <a:t>Scripting on the cluster — Slurm: sbatch</a:t>
            </a:r>
            <a:endParaRPr b="1" sz="27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4"/>
          <p:cNvSpPr txBox="1"/>
          <p:nvPr>
            <p:ph idx="1" type="body"/>
          </p:nvPr>
        </p:nvSpPr>
        <p:spPr>
          <a:xfrm>
            <a:off x="228600" y="1437625"/>
            <a:ext cx="5724900" cy="315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Good Practices:</a:t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6706" lvl="0" marL="457200" rtl="0" algn="l"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s">
                <a:solidFill>
                  <a:srgbClr val="BFBFBF"/>
                </a:solidFill>
              </a:rPr>
              <a:t>✅</a:t>
            </a:r>
            <a:r>
              <a:rPr lang="es" sz="1500"/>
              <a:t>Descriptive </a:t>
            </a:r>
            <a:r>
              <a:rPr b="1" lang="es" sz="1500"/>
              <a:t>--job-name</a:t>
            </a:r>
            <a:r>
              <a:rPr lang="es" sz="1500"/>
              <a:t>; comment your script.</a:t>
            </a:r>
            <a:endParaRPr sz="15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16706" lvl="0" marL="457200" rtl="0" algn="l">
              <a:spcBef>
                <a:spcPts val="360"/>
              </a:spcBef>
              <a:spcAft>
                <a:spcPts val="0"/>
              </a:spcAft>
              <a:buSzPct val="88235"/>
              <a:buChar char="•"/>
            </a:pPr>
            <a:r>
              <a:rPr lang="es" sz="1700">
                <a:solidFill>
                  <a:srgbClr val="BFBFBF"/>
                </a:solidFill>
              </a:rPr>
              <a:t>❌</a:t>
            </a:r>
            <a:r>
              <a:rPr lang="es" sz="1500"/>
              <a:t>Never run heavy jobs on the login node !!!! Use </a:t>
            </a:r>
            <a:r>
              <a:rPr b="1" lang="es" sz="1500"/>
              <a:t>sbatch/srun</a:t>
            </a:r>
            <a:r>
              <a:rPr lang="es" sz="1500"/>
              <a:t>.</a:t>
            </a:r>
            <a:endParaRPr sz="1500"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16706" lvl="0" marL="457200" rtl="0" algn="l">
              <a:spcBef>
                <a:spcPts val="360"/>
              </a:spcBef>
              <a:spcAft>
                <a:spcPts val="0"/>
              </a:spcAft>
              <a:buSzPct val="88235"/>
              <a:buChar char="•"/>
            </a:pPr>
            <a:r>
              <a:rPr lang="es" sz="1700">
                <a:solidFill>
                  <a:srgbClr val="BFBFBF"/>
                </a:solidFill>
              </a:rPr>
              <a:t>❌</a:t>
            </a:r>
            <a:r>
              <a:rPr lang="es" sz="1500"/>
              <a:t>Do not request more resources than need!!!!</a:t>
            </a:r>
            <a:endParaRPr sz="1500"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s" sz="1500"/>
              <a:t> </a:t>
            </a:r>
            <a:r>
              <a:rPr lang="es" sz="1700">
                <a:solidFill>
                  <a:srgbClr val="BFBFBF"/>
                </a:solidFill>
              </a:rPr>
              <a:t> </a:t>
            </a:r>
            <a:endParaRPr>
              <a:solidFill>
                <a:srgbClr val="BFBFBF"/>
              </a:solidFill>
            </a:endParaRPr>
          </a:p>
          <a:p>
            <a:pPr indent="-316706" lvl="0" marL="457200" rtl="0" algn="l"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s">
                <a:solidFill>
                  <a:srgbClr val="BFBFBF"/>
                </a:solidFill>
              </a:rPr>
              <a:t>✅</a:t>
            </a:r>
            <a:r>
              <a:rPr lang="es" sz="1500"/>
              <a:t>Test small first, then scale.</a:t>
            </a:r>
            <a:endParaRPr sz="1500"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16706" lvl="0" marL="457200" rtl="0" algn="l"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s">
                <a:solidFill>
                  <a:srgbClr val="BFBFBF"/>
                </a:solidFill>
              </a:rPr>
              <a:t>✅</a:t>
            </a:r>
            <a:r>
              <a:rPr lang="es" sz="1500"/>
              <a:t>Version your scripts (Git).</a:t>
            </a:r>
            <a:endParaRPr sz="15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199" name="Google Shape;199;p34"/>
          <p:cNvPicPr preferRelativeResize="0"/>
          <p:nvPr/>
        </p:nvPicPr>
        <p:blipFill rotWithShape="1">
          <a:blip r:embed="rId3">
            <a:alphaModFix/>
          </a:blip>
          <a:srcRect b="12670" l="0" r="0" t="4134"/>
          <a:stretch/>
        </p:blipFill>
        <p:spPr>
          <a:xfrm>
            <a:off x="6255675" y="2005100"/>
            <a:ext cx="2714850" cy="243247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4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000"/>
              <a:t>Scripting on the cluster — Slurm: sbatch</a:t>
            </a:r>
            <a:endParaRPr b="1" sz="27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 you for your attention</a:t>
            </a:r>
            <a:endParaRPr/>
          </a:p>
        </p:txBody>
      </p:sp>
      <p:sp>
        <p:nvSpPr>
          <p:cNvPr id="206" name="Google Shape;206;p35"/>
          <p:cNvSpPr txBox="1"/>
          <p:nvPr>
            <p:ph idx="1" type="body"/>
          </p:nvPr>
        </p:nvSpPr>
        <p:spPr>
          <a:xfrm>
            <a:off x="457200" y="1437624"/>
            <a:ext cx="8229600" cy="315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s" sz="3000"/>
              <a:t>Questions?</a:t>
            </a:r>
            <a:endParaRPr sz="3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6"/>
          <p:cNvSpPr txBox="1"/>
          <p:nvPr>
            <p:ph type="title"/>
          </p:nvPr>
        </p:nvSpPr>
        <p:spPr>
          <a:xfrm>
            <a:off x="2205875" y="2308175"/>
            <a:ext cx="4865100" cy="1332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200"/>
              <a:t>JobArrays</a:t>
            </a:r>
            <a:endParaRPr b="1" sz="59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7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000"/>
              <a:t>Scripting on the cluster — Slurm: job arrays</a:t>
            </a:r>
            <a:endParaRPr b="1" sz="2700"/>
          </a:p>
        </p:txBody>
      </p:sp>
      <p:sp>
        <p:nvSpPr>
          <p:cNvPr id="217" name="Google Shape;217;p37"/>
          <p:cNvSpPr txBox="1"/>
          <p:nvPr>
            <p:ph idx="1" type="body"/>
          </p:nvPr>
        </p:nvSpPr>
        <p:spPr>
          <a:xfrm>
            <a:off x="228600" y="1437625"/>
            <a:ext cx="5695800" cy="315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What are JobArrays and what are they used for?</a:t>
            </a:r>
            <a:endParaRPr b="1"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4327" lvl="0" marL="457200" rtl="0" algn="l"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s"/>
              <a:t>Sbatch script designed to launch many jobs 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–"/>
            </a:pPr>
            <a:r>
              <a:rPr lang="es">
                <a:highlight>
                  <a:srgbClr val="FFFF00"/>
                </a:highlight>
              </a:rPr>
              <a:t>Same operation / multiple inputs</a:t>
            </a:r>
            <a:endParaRPr>
              <a:highlight>
                <a:srgbClr val="FFFF00"/>
              </a:highlight>
            </a:endParaRPr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4327" lvl="0" marL="457200" rtl="0" algn="l"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s"/>
              <a:t>Instead of creating 50 scripts for 50 samples, you </a:t>
            </a:r>
            <a:r>
              <a:rPr lang="es">
                <a:highlight>
                  <a:srgbClr val="FFFF00"/>
                </a:highlight>
              </a:rPr>
              <a:t>create one script and tell Slurm to run it N times</a:t>
            </a:r>
            <a:r>
              <a:rPr lang="es"/>
              <a:t> → </a:t>
            </a:r>
            <a:r>
              <a:rPr b="1" lang="es"/>
              <a:t>In Parallel</a:t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4327" lvl="0" marL="457200" rtl="0" algn="l"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s"/>
              <a:t>If your shell for loop only changes a filename/ID, make it a job array.</a:t>
            </a:r>
            <a:endParaRPr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Index</a:t>
            </a:r>
            <a:endParaRPr/>
          </a:p>
        </p:txBody>
      </p:sp>
      <p:sp>
        <p:nvSpPr>
          <p:cNvPr id="96" name="Google Shape;96;p20"/>
          <p:cNvSpPr txBox="1"/>
          <p:nvPr>
            <p:ph idx="1" type="body"/>
          </p:nvPr>
        </p:nvSpPr>
        <p:spPr>
          <a:xfrm>
            <a:off x="457200" y="1437624"/>
            <a:ext cx="8229600" cy="315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200"/>
              <a:buAutoNum type="arabicPeriod"/>
            </a:pPr>
            <a:r>
              <a:rPr b="1" lang="es" sz="2200"/>
              <a:t>Scripting on the cluster — Slurm: sbatch &amp; job arrays</a:t>
            </a:r>
            <a:endParaRPr b="1" sz="22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s" sz="1500"/>
              <a:t>Parallelization on our cluster — OpenMP vs MPI (when to use each)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s" sz="1500"/>
              <a:t>From scripts to workflows — building a reproducible pipeline (Nextflow preview)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s" sz="1500"/>
              <a:t>Wrap-up &amp; Q&amp;A</a:t>
            </a:r>
            <a:endParaRPr sz="15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8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000"/>
              <a:t>Scripting on the cluster — Slurm: job arrays</a:t>
            </a:r>
            <a:endParaRPr b="1" sz="2700"/>
          </a:p>
        </p:txBody>
      </p:sp>
      <p:grpSp>
        <p:nvGrpSpPr>
          <p:cNvPr id="223" name="Google Shape;223;p38"/>
          <p:cNvGrpSpPr/>
          <p:nvPr/>
        </p:nvGrpSpPr>
        <p:grpSpPr>
          <a:xfrm>
            <a:off x="291358" y="2247340"/>
            <a:ext cx="4280905" cy="1895086"/>
            <a:chOff x="210975" y="1673281"/>
            <a:chExt cx="7839050" cy="3470219"/>
          </a:xfrm>
        </p:grpSpPr>
        <p:grpSp>
          <p:nvGrpSpPr>
            <p:cNvPr id="224" name="Google Shape;224;p38"/>
            <p:cNvGrpSpPr/>
            <p:nvPr/>
          </p:nvGrpSpPr>
          <p:grpSpPr>
            <a:xfrm>
              <a:off x="600376" y="1673281"/>
              <a:ext cx="6074249" cy="3281646"/>
              <a:chOff x="600387" y="1673250"/>
              <a:chExt cx="4579500" cy="2474100"/>
            </a:xfrm>
          </p:grpSpPr>
          <p:cxnSp>
            <p:nvCxnSpPr>
              <p:cNvPr id="225" name="Google Shape;225;p38"/>
              <p:cNvCxnSpPr/>
              <p:nvPr/>
            </p:nvCxnSpPr>
            <p:spPr>
              <a:xfrm flipH="1">
                <a:off x="600450" y="1673250"/>
                <a:ext cx="9300" cy="2474100"/>
              </a:xfrm>
              <a:prstGeom prst="straightConnector1">
                <a:avLst/>
              </a:prstGeom>
              <a:noFill/>
              <a:ln cap="flat" cmpd="sng" w="2070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6" name="Google Shape;226;p38"/>
              <p:cNvCxnSpPr/>
              <p:nvPr/>
            </p:nvCxnSpPr>
            <p:spPr>
              <a:xfrm flipH="1">
                <a:off x="600387" y="4120169"/>
                <a:ext cx="4579500" cy="27000"/>
              </a:xfrm>
              <a:prstGeom prst="straightConnector1">
                <a:avLst/>
              </a:prstGeom>
              <a:noFill/>
              <a:ln cap="flat" cmpd="sng" w="20700">
                <a:solidFill>
                  <a:schemeClr val="dk1"/>
                </a:solidFill>
                <a:prstDash val="solid"/>
                <a:round/>
                <a:headEnd len="med" w="med" type="triangle"/>
                <a:tailEnd len="med" w="med" type="none"/>
              </a:ln>
            </p:spPr>
          </p:cxnSp>
        </p:grpSp>
        <p:sp>
          <p:nvSpPr>
            <p:cNvPr id="227" name="Google Shape;227;p38"/>
            <p:cNvSpPr txBox="1"/>
            <p:nvPr/>
          </p:nvSpPr>
          <p:spPr>
            <a:xfrm>
              <a:off x="210975" y="2030825"/>
              <a:ext cx="389400" cy="270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9925" lIns="49925" spcFirstLastPara="1" rIns="49925" wrap="square" tIns="49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82">
                  <a:solidFill>
                    <a:schemeClr val="dk1"/>
                  </a:solidFill>
                </a:rPr>
                <a:t>1</a:t>
              </a:r>
              <a:endParaRPr sz="1082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82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82">
                  <a:solidFill>
                    <a:schemeClr val="dk1"/>
                  </a:solidFill>
                </a:rPr>
                <a:t>2</a:t>
              </a:r>
              <a:endParaRPr sz="1082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82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82">
                  <a:solidFill>
                    <a:schemeClr val="dk1"/>
                  </a:solidFill>
                </a:rPr>
                <a:t>3</a:t>
              </a:r>
              <a:endParaRPr sz="1082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82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82">
                  <a:solidFill>
                    <a:schemeClr val="dk1"/>
                  </a:solidFill>
                </a:rPr>
                <a:t>4</a:t>
              </a:r>
              <a:endParaRPr sz="1082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82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82">
                  <a:solidFill>
                    <a:schemeClr val="dk1"/>
                  </a:solidFill>
                </a:rPr>
                <a:t>5</a:t>
              </a:r>
              <a:endParaRPr sz="1082">
                <a:solidFill>
                  <a:schemeClr val="dk1"/>
                </a:solidFill>
              </a:endParaRPr>
            </a:p>
          </p:txBody>
        </p:sp>
        <p:sp>
          <p:nvSpPr>
            <p:cNvPr id="228" name="Google Shape;228;p38"/>
            <p:cNvSpPr txBox="1"/>
            <p:nvPr/>
          </p:nvSpPr>
          <p:spPr>
            <a:xfrm>
              <a:off x="6799625" y="4639200"/>
              <a:ext cx="1250400" cy="50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9925" lIns="49925" spcFirstLastPara="1" rIns="49925" wrap="square" tIns="49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382">
                  <a:solidFill>
                    <a:schemeClr val="dk1"/>
                  </a:solidFill>
                </a:rPr>
                <a:t>Time</a:t>
              </a:r>
              <a:endParaRPr sz="1382">
                <a:solidFill>
                  <a:schemeClr val="dk1"/>
                </a:solidFill>
              </a:endParaRPr>
            </a:p>
          </p:txBody>
        </p:sp>
      </p:grpSp>
      <p:grpSp>
        <p:nvGrpSpPr>
          <p:cNvPr id="229" name="Google Shape;229;p38"/>
          <p:cNvGrpSpPr/>
          <p:nvPr/>
        </p:nvGrpSpPr>
        <p:grpSpPr>
          <a:xfrm>
            <a:off x="5031896" y="2245948"/>
            <a:ext cx="4280905" cy="1895086"/>
            <a:chOff x="210975" y="1673281"/>
            <a:chExt cx="7839050" cy="3470219"/>
          </a:xfrm>
        </p:grpSpPr>
        <p:grpSp>
          <p:nvGrpSpPr>
            <p:cNvPr id="230" name="Google Shape;230;p38"/>
            <p:cNvGrpSpPr/>
            <p:nvPr/>
          </p:nvGrpSpPr>
          <p:grpSpPr>
            <a:xfrm>
              <a:off x="600376" y="1673281"/>
              <a:ext cx="6074249" cy="3281646"/>
              <a:chOff x="600387" y="1673250"/>
              <a:chExt cx="4579500" cy="2474100"/>
            </a:xfrm>
          </p:grpSpPr>
          <p:cxnSp>
            <p:nvCxnSpPr>
              <p:cNvPr id="231" name="Google Shape;231;p38"/>
              <p:cNvCxnSpPr/>
              <p:nvPr/>
            </p:nvCxnSpPr>
            <p:spPr>
              <a:xfrm flipH="1">
                <a:off x="600450" y="1673250"/>
                <a:ext cx="9300" cy="2474100"/>
              </a:xfrm>
              <a:prstGeom prst="straightConnector1">
                <a:avLst/>
              </a:prstGeom>
              <a:noFill/>
              <a:ln cap="flat" cmpd="sng" w="2070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2" name="Google Shape;232;p38"/>
              <p:cNvCxnSpPr/>
              <p:nvPr/>
            </p:nvCxnSpPr>
            <p:spPr>
              <a:xfrm flipH="1">
                <a:off x="600387" y="4120169"/>
                <a:ext cx="4579500" cy="27000"/>
              </a:xfrm>
              <a:prstGeom prst="straightConnector1">
                <a:avLst/>
              </a:prstGeom>
              <a:noFill/>
              <a:ln cap="flat" cmpd="sng" w="20700">
                <a:solidFill>
                  <a:schemeClr val="dk1"/>
                </a:solidFill>
                <a:prstDash val="solid"/>
                <a:round/>
                <a:headEnd len="med" w="med" type="triangle"/>
                <a:tailEnd len="med" w="med" type="none"/>
              </a:ln>
            </p:spPr>
          </p:cxnSp>
        </p:grpSp>
        <p:sp>
          <p:nvSpPr>
            <p:cNvPr id="233" name="Google Shape;233;p38"/>
            <p:cNvSpPr txBox="1"/>
            <p:nvPr/>
          </p:nvSpPr>
          <p:spPr>
            <a:xfrm>
              <a:off x="210975" y="2030825"/>
              <a:ext cx="389400" cy="270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9925" lIns="49925" spcFirstLastPara="1" rIns="49925" wrap="square" tIns="49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82">
                  <a:solidFill>
                    <a:schemeClr val="dk1"/>
                  </a:solidFill>
                </a:rPr>
                <a:t>1</a:t>
              </a:r>
              <a:endParaRPr sz="1082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82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82">
                  <a:solidFill>
                    <a:schemeClr val="dk1"/>
                  </a:solidFill>
                </a:rPr>
                <a:t>2</a:t>
              </a:r>
              <a:endParaRPr sz="1082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82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82">
                  <a:solidFill>
                    <a:schemeClr val="dk1"/>
                  </a:solidFill>
                </a:rPr>
                <a:t>3</a:t>
              </a:r>
              <a:endParaRPr sz="1082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82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82">
                  <a:solidFill>
                    <a:schemeClr val="dk1"/>
                  </a:solidFill>
                </a:rPr>
                <a:t>4</a:t>
              </a:r>
              <a:endParaRPr sz="1082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82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82">
                  <a:solidFill>
                    <a:schemeClr val="dk1"/>
                  </a:solidFill>
                </a:rPr>
                <a:t>5</a:t>
              </a:r>
              <a:endParaRPr sz="1082">
                <a:solidFill>
                  <a:schemeClr val="dk1"/>
                </a:solidFill>
              </a:endParaRPr>
            </a:p>
          </p:txBody>
        </p:sp>
        <p:sp>
          <p:nvSpPr>
            <p:cNvPr id="234" name="Google Shape;234;p38"/>
            <p:cNvSpPr txBox="1"/>
            <p:nvPr/>
          </p:nvSpPr>
          <p:spPr>
            <a:xfrm>
              <a:off x="6799625" y="4639200"/>
              <a:ext cx="1250400" cy="50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9925" lIns="49925" spcFirstLastPara="1" rIns="49925" wrap="square" tIns="49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382">
                  <a:solidFill>
                    <a:schemeClr val="dk1"/>
                  </a:solidFill>
                </a:rPr>
                <a:t>Time</a:t>
              </a:r>
              <a:endParaRPr sz="1382">
                <a:solidFill>
                  <a:schemeClr val="dk1"/>
                </a:solidFill>
              </a:endParaRPr>
            </a:p>
          </p:txBody>
        </p:sp>
      </p:grpSp>
      <p:cxnSp>
        <p:nvCxnSpPr>
          <p:cNvPr id="235" name="Google Shape;235;p38"/>
          <p:cNvCxnSpPr/>
          <p:nvPr/>
        </p:nvCxnSpPr>
        <p:spPr>
          <a:xfrm>
            <a:off x="718550" y="2471035"/>
            <a:ext cx="555300" cy="367500"/>
          </a:xfrm>
          <a:prstGeom prst="bentConnector3">
            <a:avLst>
              <a:gd fmla="val 50000" name="adj1"/>
            </a:avLst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" name="Google Shape;236;p38"/>
          <p:cNvCxnSpPr/>
          <p:nvPr/>
        </p:nvCxnSpPr>
        <p:spPr>
          <a:xfrm>
            <a:off x="1272519" y="2837035"/>
            <a:ext cx="555300" cy="367500"/>
          </a:xfrm>
          <a:prstGeom prst="bentConnector3">
            <a:avLst>
              <a:gd fmla="val 50000" name="adj1"/>
            </a:avLst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" name="Google Shape;237;p38"/>
          <p:cNvCxnSpPr/>
          <p:nvPr/>
        </p:nvCxnSpPr>
        <p:spPr>
          <a:xfrm>
            <a:off x="1793704" y="3204428"/>
            <a:ext cx="555300" cy="367500"/>
          </a:xfrm>
          <a:prstGeom prst="bentConnector3">
            <a:avLst>
              <a:gd fmla="val 50000" name="adj1"/>
            </a:avLst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8" name="Google Shape;238;p38"/>
          <p:cNvCxnSpPr/>
          <p:nvPr/>
        </p:nvCxnSpPr>
        <p:spPr>
          <a:xfrm>
            <a:off x="2347673" y="3570429"/>
            <a:ext cx="555300" cy="367500"/>
          </a:xfrm>
          <a:prstGeom prst="bentConnector3">
            <a:avLst>
              <a:gd fmla="val 50000" name="adj1"/>
            </a:avLst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9" name="Google Shape;239;p38"/>
          <p:cNvSpPr/>
          <p:nvPr/>
        </p:nvSpPr>
        <p:spPr>
          <a:xfrm>
            <a:off x="5631350" y="2468538"/>
            <a:ext cx="555300" cy="573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8"/>
          <p:cNvSpPr/>
          <p:nvPr/>
        </p:nvSpPr>
        <p:spPr>
          <a:xfrm>
            <a:off x="5631346" y="2772241"/>
            <a:ext cx="555300" cy="573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8"/>
          <p:cNvSpPr/>
          <p:nvPr/>
        </p:nvSpPr>
        <p:spPr>
          <a:xfrm>
            <a:off x="5631340" y="3141785"/>
            <a:ext cx="555300" cy="573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8"/>
          <p:cNvSpPr/>
          <p:nvPr/>
        </p:nvSpPr>
        <p:spPr>
          <a:xfrm>
            <a:off x="5631350" y="3511303"/>
            <a:ext cx="555300" cy="573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8"/>
          <p:cNvSpPr/>
          <p:nvPr/>
        </p:nvSpPr>
        <p:spPr>
          <a:xfrm>
            <a:off x="5631361" y="3880824"/>
            <a:ext cx="555300" cy="573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8"/>
          <p:cNvSpPr txBox="1"/>
          <p:nvPr/>
        </p:nvSpPr>
        <p:spPr>
          <a:xfrm>
            <a:off x="718575" y="2195625"/>
            <a:ext cx="23133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925" lIns="49925" spcFirstLastPara="1" rIns="49925" wrap="square" tIns="49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82">
                <a:solidFill>
                  <a:schemeClr val="dk1"/>
                </a:solidFill>
              </a:rPr>
              <a:t>Task 1   |   </a:t>
            </a:r>
            <a:r>
              <a:rPr b="1" lang="es" sz="8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fastqc     sample</a:t>
            </a:r>
            <a:r>
              <a:rPr b="1" lang="es" sz="12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1</a:t>
            </a:r>
            <a:r>
              <a:rPr b="1" lang="es" sz="8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.fastq.gz</a:t>
            </a:r>
            <a:endParaRPr sz="982">
              <a:solidFill>
                <a:schemeClr val="dk1"/>
              </a:solidFill>
            </a:endParaRPr>
          </a:p>
        </p:txBody>
      </p:sp>
      <p:sp>
        <p:nvSpPr>
          <p:cNvPr id="245" name="Google Shape;245;p38"/>
          <p:cNvSpPr txBox="1"/>
          <p:nvPr>
            <p:ph type="title"/>
          </p:nvPr>
        </p:nvSpPr>
        <p:spPr>
          <a:xfrm>
            <a:off x="997650" y="1360651"/>
            <a:ext cx="2610000" cy="674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/>
              <a:t>For Loop</a:t>
            </a:r>
            <a:endParaRPr b="1" sz="3700"/>
          </a:p>
        </p:txBody>
      </p:sp>
      <p:sp>
        <p:nvSpPr>
          <p:cNvPr id="246" name="Google Shape;246;p38"/>
          <p:cNvSpPr txBox="1"/>
          <p:nvPr>
            <p:ph type="title"/>
          </p:nvPr>
        </p:nvSpPr>
        <p:spPr>
          <a:xfrm>
            <a:off x="5268279" y="1377271"/>
            <a:ext cx="2610000" cy="674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/>
              <a:t>JobArray</a:t>
            </a:r>
            <a:endParaRPr b="1" sz="3700"/>
          </a:p>
        </p:txBody>
      </p:sp>
      <p:sp>
        <p:nvSpPr>
          <p:cNvPr id="247" name="Google Shape;247;p38"/>
          <p:cNvSpPr txBox="1"/>
          <p:nvPr/>
        </p:nvSpPr>
        <p:spPr>
          <a:xfrm>
            <a:off x="1349440" y="2578714"/>
            <a:ext cx="23133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925" lIns="49925" spcFirstLastPara="1" rIns="49925" wrap="square" tIns="49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82">
                <a:solidFill>
                  <a:schemeClr val="dk1"/>
                </a:solidFill>
              </a:rPr>
              <a:t>Task 2   |   </a:t>
            </a:r>
            <a:r>
              <a:rPr b="1" lang="es" sz="8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fastqc     sample</a:t>
            </a:r>
            <a:r>
              <a:rPr b="1" lang="es" sz="12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2</a:t>
            </a:r>
            <a:r>
              <a:rPr b="1" lang="es" sz="8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.fastq.gz</a:t>
            </a:r>
            <a:endParaRPr sz="982">
              <a:solidFill>
                <a:schemeClr val="dk1"/>
              </a:solidFill>
            </a:endParaRPr>
          </a:p>
        </p:txBody>
      </p:sp>
      <p:sp>
        <p:nvSpPr>
          <p:cNvPr id="248" name="Google Shape;248;p38"/>
          <p:cNvSpPr txBox="1"/>
          <p:nvPr/>
        </p:nvSpPr>
        <p:spPr>
          <a:xfrm>
            <a:off x="1691201" y="2946106"/>
            <a:ext cx="23133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925" lIns="49925" spcFirstLastPara="1" rIns="49925" wrap="square" tIns="49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82">
                <a:solidFill>
                  <a:schemeClr val="dk1"/>
                </a:solidFill>
              </a:rPr>
              <a:t>Task 3   |   </a:t>
            </a:r>
            <a:r>
              <a:rPr b="1" lang="es" sz="8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fastqc     sample</a:t>
            </a:r>
            <a:r>
              <a:rPr b="1" lang="es" sz="11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3</a:t>
            </a:r>
            <a:r>
              <a:rPr b="1" lang="es" sz="8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.fastq.gz</a:t>
            </a:r>
            <a:endParaRPr sz="982">
              <a:solidFill>
                <a:schemeClr val="dk1"/>
              </a:solidFill>
            </a:endParaRPr>
          </a:p>
        </p:txBody>
      </p:sp>
      <p:sp>
        <p:nvSpPr>
          <p:cNvPr id="249" name="Google Shape;249;p38"/>
          <p:cNvSpPr txBox="1"/>
          <p:nvPr/>
        </p:nvSpPr>
        <p:spPr>
          <a:xfrm>
            <a:off x="2322066" y="3329195"/>
            <a:ext cx="23133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925" lIns="49925" spcFirstLastPara="1" rIns="49925" wrap="square" tIns="49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82">
                <a:solidFill>
                  <a:schemeClr val="dk1"/>
                </a:solidFill>
              </a:rPr>
              <a:t>Task 4   |   </a:t>
            </a:r>
            <a:r>
              <a:rPr b="1" lang="es" sz="8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fastqc     sample</a:t>
            </a:r>
            <a:r>
              <a:rPr b="1" lang="es" sz="11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4</a:t>
            </a:r>
            <a:r>
              <a:rPr b="1" lang="es" sz="8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.fastq.gz</a:t>
            </a:r>
            <a:endParaRPr sz="982">
              <a:solidFill>
                <a:schemeClr val="dk1"/>
              </a:solidFill>
            </a:endParaRPr>
          </a:p>
        </p:txBody>
      </p:sp>
      <p:sp>
        <p:nvSpPr>
          <p:cNvPr id="250" name="Google Shape;250;p38"/>
          <p:cNvSpPr txBox="1"/>
          <p:nvPr/>
        </p:nvSpPr>
        <p:spPr>
          <a:xfrm>
            <a:off x="6313516" y="2296761"/>
            <a:ext cx="23133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925" lIns="49925" spcFirstLastPara="1" rIns="49925" wrap="square" tIns="49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82">
                <a:solidFill>
                  <a:schemeClr val="dk1"/>
                </a:solidFill>
              </a:rPr>
              <a:t>Task 1   |   </a:t>
            </a:r>
            <a:r>
              <a:rPr b="1" lang="es" sz="8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fastqc     sample</a:t>
            </a:r>
            <a:r>
              <a:rPr b="1" lang="es" sz="12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1</a:t>
            </a:r>
            <a:r>
              <a:rPr b="1" lang="es" sz="8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.fastq.gz</a:t>
            </a:r>
            <a:endParaRPr sz="982">
              <a:solidFill>
                <a:schemeClr val="dk1"/>
              </a:solidFill>
            </a:endParaRPr>
          </a:p>
        </p:txBody>
      </p:sp>
      <p:sp>
        <p:nvSpPr>
          <p:cNvPr id="251" name="Google Shape;251;p38"/>
          <p:cNvSpPr txBox="1"/>
          <p:nvPr/>
        </p:nvSpPr>
        <p:spPr>
          <a:xfrm>
            <a:off x="6312124" y="2645673"/>
            <a:ext cx="23133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925" lIns="49925" spcFirstLastPara="1" rIns="49925" wrap="square" tIns="49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82">
                <a:solidFill>
                  <a:schemeClr val="dk1"/>
                </a:solidFill>
              </a:rPr>
              <a:t>Task 2   |   </a:t>
            </a:r>
            <a:r>
              <a:rPr b="1" lang="es" sz="8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fastqc     sample</a:t>
            </a:r>
            <a:r>
              <a:rPr b="1" lang="es" sz="12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2</a:t>
            </a:r>
            <a:r>
              <a:rPr b="1" lang="es" sz="8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.fastq.gz</a:t>
            </a:r>
            <a:endParaRPr sz="982">
              <a:solidFill>
                <a:schemeClr val="dk1"/>
              </a:solidFill>
            </a:endParaRPr>
          </a:p>
        </p:txBody>
      </p:sp>
      <p:sp>
        <p:nvSpPr>
          <p:cNvPr id="252" name="Google Shape;252;p38"/>
          <p:cNvSpPr txBox="1"/>
          <p:nvPr/>
        </p:nvSpPr>
        <p:spPr>
          <a:xfrm>
            <a:off x="6320668" y="3004522"/>
            <a:ext cx="23133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925" lIns="49925" spcFirstLastPara="1" rIns="49925" wrap="square" tIns="49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82">
                <a:solidFill>
                  <a:schemeClr val="dk1"/>
                </a:solidFill>
              </a:rPr>
              <a:t>Task 3   |   </a:t>
            </a:r>
            <a:r>
              <a:rPr b="1" lang="es" sz="8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fastqc     sample</a:t>
            </a:r>
            <a:r>
              <a:rPr b="1" lang="es" sz="11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3</a:t>
            </a:r>
            <a:r>
              <a:rPr b="1" lang="es" sz="8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.fastq.gz</a:t>
            </a:r>
            <a:endParaRPr sz="982">
              <a:solidFill>
                <a:schemeClr val="dk1"/>
              </a:solidFill>
            </a:endParaRPr>
          </a:p>
        </p:txBody>
      </p:sp>
      <p:sp>
        <p:nvSpPr>
          <p:cNvPr id="253" name="Google Shape;253;p38"/>
          <p:cNvSpPr txBox="1"/>
          <p:nvPr/>
        </p:nvSpPr>
        <p:spPr>
          <a:xfrm>
            <a:off x="6319275" y="3370523"/>
            <a:ext cx="23133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925" lIns="49925" spcFirstLastPara="1" rIns="49925" wrap="square" tIns="49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82">
                <a:solidFill>
                  <a:schemeClr val="dk1"/>
                </a:solidFill>
              </a:rPr>
              <a:t>Task 4   |   </a:t>
            </a:r>
            <a:r>
              <a:rPr b="1" lang="es" sz="8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fastqc     sample</a:t>
            </a:r>
            <a:r>
              <a:rPr b="1" lang="es" sz="11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4</a:t>
            </a:r>
            <a:r>
              <a:rPr b="1" lang="es" sz="8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.fastq.gz</a:t>
            </a:r>
            <a:endParaRPr sz="982">
              <a:solidFill>
                <a:schemeClr val="dk1"/>
              </a:solidFill>
            </a:endParaRPr>
          </a:p>
        </p:txBody>
      </p:sp>
      <p:sp>
        <p:nvSpPr>
          <p:cNvPr id="254" name="Google Shape;254;p38"/>
          <p:cNvSpPr txBox="1"/>
          <p:nvPr/>
        </p:nvSpPr>
        <p:spPr>
          <a:xfrm>
            <a:off x="6317883" y="3736523"/>
            <a:ext cx="23133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925" lIns="49925" spcFirstLastPara="1" rIns="49925" wrap="square" tIns="49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82">
                <a:solidFill>
                  <a:schemeClr val="dk1"/>
                </a:solidFill>
              </a:rPr>
              <a:t>Task 5   |   </a:t>
            </a:r>
            <a:r>
              <a:rPr b="1" lang="es" sz="8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fastqc     sample</a:t>
            </a:r>
            <a:r>
              <a:rPr b="1" lang="es" sz="11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5</a:t>
            </a:r>
            <a:r>
              <a:rPr b="1" lang="es" sz="882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.fastq.gz</a:t>
            </a:r>
            <a:endParaRPr sz="982">
              <a:solidFill>
                <a:schemeClr val="dk1"/>
              </a:solidFill>
            </a:endParaRPr>
          </a:p>
        </p:txBody>
      </p:sp>
      <p:sp>
        <p:nvSpPr>
          <p:cNvPr id="255" name="Google Shape;255;p38"/>
          <p:cNvSpPr/>
          <p:nvPr/>
        </p:nvSpPr>
        <p:spPr>
          <a:xfrm>
            <a:off x="2931450" y="3974786"/>
            <a:ext cx="100500" cy="1149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8"/>
          <p:cNvSpPr/>
          <p:nvPr/>
        </p:nvSpPr>
        <p:spPr>
          <a:xfrm>
            <a:off x="6151150" y="3974786"/>
            <a:ext cx="100500" cy="1149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9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000"/>
              <a:t>Scripting on the cluster — Slurm: job arrays</a:t>
            </a:r>
            <a:endParaRPr b="1" sz="2700"/>
          </a:p>
        </p:txBody>
      </p:sp>
      <p:sp>
        <p:nvSpPr>
          <p:cNvPr id="262" name="Google Shape;262;p39"/>
          <p:cNvSpPr txBox="1"/>
          <p:nvPr>
            <p:ph idx="1" type="body"/>
          </p:nvPr>
        </p:nvSpPr>
        <p:spPr>
          <a:xfrm>
            <a:off x="228600" y="1437625"/>
            <a:ext cx="3096300" cy="3545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Create a JobArray script</a:t>
            </a:r>
            <a:r>
              <a:rPr b="1" lang="es"/>
              <a:t>?</a:t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s"/>
              <a:t>As simple as using the `</a:t>
            </a:r>
            <a:r>
              <a:rPr b="1" lang="es">
                <a:solidFill>
                  <a:srgbClr val="188038"/>
                </a:solidFill>
              </a:rPr>
              <a:t>--array</a:t>
            </a:r>
            <a:r>
              <a:rPr lang="es"/>
              <a:t>` inside the sbatch script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1800"/>
              <a:buChar char="•"/>
            </a:pPr>
            <a:r>
              <a:rPr b="1" lang="es">
                <a:solidFill>
                  <a:srgbClr val="9900FF"/>
                </a:solidFill>
              </a:rPr>
              <a:t>Plus env variables</a:t>
            </a:r>
            <a:endParaRPr b="1">
              <a:solidFill>
                <a:srgbClr val="9900FF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1" sz="658">
              <a:solidFill>
                <a:srgbClr val="9900FF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1" sz="658">
              <a:solidFill>
                <a:srgbClr val="9900FF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1" sz="658">
              <a:solidFill>
                <a:srgbClr val="9900FF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658" u="sng">
                <a:solidFill>
                  <a:schemeClr val="hlink"/>
                </a:solidFill>
                <a:hlinkClick r:id="rId4"/>
              </a:rPr>
              <a:t>https://docs.hpc.shef.ac.uk/en/latest/referenceinfo/scheduler/SLURM/SLURM-environment-variables.html#gsc.tab=0</a:t>
            </a:r>
            <a:endParaRPr sz="1500"/>
          </a:p>
        </p:txBody>
      </p:sp>
      <p:pic>
        <p:nvPicPr>
          <p:cNvPr id="263" name="Google Shape;263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51350" y="1646576"/>
            <a:ext cx="5509525" cy="3109051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9"/>
          <p:cNvSpPr/>
          <p:nvPr/>
        </p:nvSpPr>
        <p:spPr>
          <a:xfrm>
            <a:off x="3324900" y="2443825"/>
            <a:ext cx="2163300" cy="195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9"/>
          <p:cNvSpPr/>
          <p:nvPr/>
        </p:nvSpPr>
        <p:spPr>
          <a:xfrm>
            <a:off x="6184375" y="4272850"/>
            <a:ext cx="1972200" cy="594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9"/>
          <p:cNvSpPr/>
          <p:nvPr/>
        </p:nvSpPr>
        <p:spPr>
          <a:xfrm>
            <a:off x="3490350" y="3218275"/>
            <a:ext cx="5509500" cy="4956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0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000"/>
              <a:t>Scripting on the cluster — Slurm: job arrays</a:t>
            </a:r>
            <a:endParaRPr b="1" sz="2700"/>
          </a:p>
        </p:txBody>
      </p:sp>
      <p:sp>
        <p:nvSpPr>
          <p:cNvPr id="272" name="Google Shape;272;p40"/>
          <p:cNvSpPr txBox="1"/>
          <p:nvPr>
            <p:ph idx="1" type="body"/>
          </p:nvPr>
        </p:nvSpPr>
        <p:spPr>
          <a:xfrm>
            <a:off x="228600" y="1437625"/>
            <a:ext cx="2492700" cy="315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Monitoring Arrays</a:t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273" name="Google Shape;27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475" y="1832251"/>
            <a:ext cx="7535049" cy="325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650" y="1247372"/>
            <a:ext cx="5587768" cy="3725179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41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000"/>
              <a:t>Scripting on the cluster — Slurm: job arrays</a:t>
            </a:r>
            <a:endParaRPr b="1" sz="27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2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 you for your attention</a:t>
            </a:r>
            <a:endParaRPr/>
          </a:p>
        </p:txBody>
      </p:sp>
      <p:sp>
        <p:nvSpPr>
          <p:cNvPr id="285" name="Google Shape;285;p42"/>
          <p:cNvSpPr txBox="1"/>
          <p:nvPr>
            <p:ph idx="1" type="body"/>
          </p:nvPr>
        </p:nvSpPr>
        <p:spPr>
          <a:xfrm>
            <a:off x="457200" y="1437624"/>
            <a:ext cx="8229600" cy="315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s" sz="3000"/>
              <a:t>Questions?</a:t>
            </a:r>
            <a:endParaRPr sz="30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3"/>
          <p:cNvSpPr txBox="1"/>
          <p:nvPr>
            <p:ph type="title"/>
          </p:nvPr>
        </p:nvSpPr>
        <p:spPr>
          <a:xfrm>
            <a:off x="1668300" y="2308175"/>
            <a:ext cx="6578100" cy="1332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200"/>
              <a:t>OpenMP v.s. MPI</a:t>
            </a:r>
            <a:endParaRPr b="1" sz="59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4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200"/>
              <a:t>Parallelization on our cluster — OpenMP vs MPI</a:t>
            </a:r>
            <a:endParaRPr b="1" sz="2700"/>
          </a:p>
        </p:txBody>
      </p:sp>
      <p:sp>
        <p:nvSpPr>
          <p:cNvPr id="296" name="Google Shape;296;p44"/>
          <p:cNvSpPr txBox="1"/>
          <p:nvPr>
            <p:ph idx="1" type="body"/>
          </p:nvPr>
        </p:nvSpPr>
        <p:spPr>
          <a:xfrm>
            <a:off x="228600" y="1437625"/>
            <a:ext cx="5160900" cy="315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Parallel programing -- OpenMP and MPI</a:t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360"/>
              </a:spcBef>
              <a:spcAft>
                <a:spcPts val="0"/>
              </a:spcAft>
              <a:buSzPts val="1100"/>
              <a:buChar char="•"/>
            </a:pPr>
            <a:r>
              <a:rPr lang="es" sz="1100"/>
              <a:t>We use it to finish faster.</a:t>
            </a:r>
            <a:endParaRPr sz="1100"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360"/>
              </a:spcBef>
              <a:spcAft>
                <a:spcPts val="0"/>
              </a:spcAft>
              <a:buSzPts val="1100"/>
              <a:buChar char="•"/>
            </a:pPr>
            <a:r>
              <a:rPr lang="es" sz="1100"/>
              <a:t>It </a:t>
            </a:r>
            <a:r>
              <a:rPr b="1" lang="es" sz="1100"/>
              <a:t>reduces time-to-results</a:t>
            </a:r>
            <a:r>
              <a:rPr lang="es" sz="1100"/>
              <a:t>, makes better use of cluster resources, and cuts wall-clock time for analyses.</a:t>
            </a:r>
            <a:endParaRPr sz="1100"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360"/>
              </a:spcBef>
              <a:spcAft>
                <a:spcPts val="0"/>
              </a:spcAft>
              <a:buSzPts val="1100"/>
              <a:buChar char="•"/>
            </a:pPr>
            <a:r>
              <a:rPr lang="es" sz="1100"/>
              <a:t>The two most used HPC models are </a:t>
            </a:r>
            <a:r>
              <a:rPr b="1" lang="es" sz="1100" u="sng"/>
              <a:t>OpenMP </a:t>
            </a:r>
            <a:r>
              <a:rPr lang="es" sz="1100"/>
              <a:t>and </a:t>
            </a:r>
            <a:r>
              <a:rPr b="1" lang="es" sz="1100" u="sng"/>
              <a:t>MPI</a:t>
            </a:r>
            <a:r>
              <a:rPr lang="es" sz="1100"/>
              <a:t>.</a:t>
            </a:r>
            <a:endParaRPr sz="1100"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360"/>
              </a:spcBef>
              <a:spcAft>
                <a:spcPts val="0"/>
              </a:spcAft>
              <a:buSzPts val="1100"/>
              <a:buChar char="•"/>
            </a:pPr>
            <a:r>
              <a:rPr lang="es" sz="1100"/>
              <a:t>They target different scenarios: 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–"/>
            </a:pPr>
            <a:r>
              <a:rPr lang="es" sz="1100"/>
              <a:t>OpenMP (</a:t>
            </a:r>
            <a:r>
              <a:rPr lang="es" sz="1100">
                <a:highlight>
                  <a:srgbClr val="FFFF00"/>
                </a:highlight>
              </a:rPr>
              <a:t>shared memory, one node</a:t>
            </a:r>
            <a:r>
              <a:rPr lang="es" sz="1100"/>
              <a:t>) 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–"/>
            </a:pPr>
            <a:r>
              <a:rPr lang="es" sz="1100"/>
              <a:t>vs MPI (</a:t>
            </a:r>
            <a:r>
              <a:rPr lang="es" sz="1100">
                <a:highlight>
                  <a:srgbClr val="FFFF00"/>
                </a:highlight>
              </a:rPr>
              <a:t>distributed memory, many nodes</a:t>
            </a:r>
            <a:r>
              <a:rPr lang="es" sz="1100"/>
              <a:t>).</a:t>
            </a:r>
            <a:endParaRPr sz="1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7" name="Google Shape;29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0625" y="1265926"/>
            <a:ext cx="3720975" cy="357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5"/>
          <p:cNvSpPr txBox="1"/>
          <p:nvPr>
            <p:ph idx="1" type="body"/>
          </p:nvPr>
        </p:nvSpPr>
        <p:spPr>
          <a:xfrm>
            <a:off x="228600" y="1437625"/>
            <a:ext cx="5695800" cy="315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Why parallel computing? </a:t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03" name="Google Shape;303;p45"/>
          <p:cNvSpPr txBox="1"/>
          <p:nvPr>
            <p:ph type="title"/>
          </p:nvPr>
        </p:nvSpPr>
        <p:spPr>
          <a:xfrm>
            <a:off x="1585967" y="1960021"/>
            <a:ext cx="5536200" cy="399600"/>
          </a:xfrm>
          <a:prstGeom prst="rect">
            <a:avLst/>
          </a:prstGeom>
        </p:spPr>
        <p:txBody>
          <a:bodyPr anchorCtr="0" anchor="ctr" bIns="61500" lIns="61500" spcFirstLastPara="1" rIns="61500" wrap="square" tIns="615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2"/>
              </a:spcBef>
              <a:spcAft>
                <a:spcPts val="0"/>
              </a:spcAft>
              <a:buNone/>
            </a:pPr>
            <a:r>
              <a:rPr b="1" lang="es" sz="1479"/>
              <a:t>Parallelization on our cluster — OpenMP</a:t>
            </a:r>
            <a:endParaRPr b="1" sz="1816"/>
          </a:p>
        </p:txBody>
      </p:sp>
      <p:sp>
        <p:nvSpPr>
          <p:cNvPr id="304" name="Google Shape;304;p45"/>
          <p:cNvSpPr txBox="1"/>
          <p:nvPr>
            <p:ph idx="1" type="body"/>
          </p:nvPr>
        </p:nvSpPr>
        <p:spPr>
          <a:xfrm>
            <a:off x="1432186" y="2577635"/>
            <a:ext cx="3831600" cy="2123700"/>
          </a:xfrm>
          <a:prstGeom prst="rect">
            <a:avLst/>
          </a:prstGeom>
        </p:spPr>
        <p:txBody>
          <a:bodyPr anchorCtr="0" anchor="t" bIns="61500" lIns="61500" spcFirstLastPara="1" rIns="61500" wrap="square" tIns="61500">
            <a:normAutofit/>
          </a:bodyPr>
          <a:lstStyle/>
          <a:p>
            <a:pPr indent="0" lvl="0" marL="0" rtl="0" algn="l">
              <a:spcBef>
                <a:spcPts val="242"/>
              </a:spcBef>
              <a:spcAft>
                <a:spcPts val="0"/>
              </a:spcAft>
              <a:buNone/>
            </a:pPr>
            <a:r>
              <a:rPr b="1" lang="es" sz="1210"/>
              <a:t>Why parallel computing? </a:t>
            </a:r>
            <a:endParaRPr b="1" sz="1210"/>
          </a:p>
          <a:p>
            <a:pPr indent="0" lvl="0" marL="0" rtl="0" algn="l">
              <a:spcBef>
                <a:spcPts val="242"/>
              </a:spcBef>
              <a:spcAft>
                <a:spcPts val="0"/>
              </a:spcAft>
              <a:buNone/>
            </a:pPr>
            <a:r>
              <a:t/>
            </a:r>
            <a:endParaRPr b="1" sz="1210"/>
          </a:p>
        </p:txBody>
      </p:sp>
      <p:pic>
        <p:nvPicPr>
          <p:cNvPr id="305" name="Google Shape;30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0925" y="1832053"/>
            <a:ext cx="6151233" cy="3222075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45"/>
          <p:cNvSpPr/>
          <p:nvPr/>
        </p:nvSpPr>
        <p:spPr>
          <a:xfrm>
            <a:off x="4001300" y="1638400"/>
            <a:ext cx="3236700" cy="335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45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200"/>
              <a:t>Parallelization on our cluster — OpenMP vs MPI</a:t>
            </a:r>
            <a:endParaRPr b="1" sz="27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6"/>
          <p:cNvSpPr txBox="1"/>
          <p:nvPr>
            <p:ph idx="1" type="body"/>
          </p:nvPr>
        </p:nvSpPr>
        <p:spPr>
          <a:xfrm>
            <a:off x="228600" y="1437625"/>
            <a:ext cx="5695800" cy="315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Why parallel </a:t>
            </a:r>
            <a:r>
              <a:rPr b="1" lang="es"/>
              <a:t>computing</a:t>
            </a:r>
            <a:r>
              <a:rPr b="1" lang="es"/>
              <a:t>? </a:t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13" name="Google Shape;313;p46"/>
          <p:cNvSpPr txBox="1"/>
          <p:nvPr>
            <p:ph type="title"/>
          </p:nvPr>
        </p:nvSpPr>
        <p:spPr>
          <a:xfrm>
            <a:off x="1585967" y="1960021"/>
            <a:ext cx="5536200" cy="399600"/>
          </a:xfrm>
          <a:prstGeom prst="rect">
            <a:avLst/>
          </a:prstGeom>
        </p:spPr>
        <p:txBody>
          <a:bodyPr anchorCtr="0" anchor="ctr" bIns="61500" lIns="61500" spcFirstLastPara="1" rIns="61500" wrap="square" tIns="615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2"/>
              </a:spcBef>
              <a:spcAft>
                <a:spcPts val="0"/>
              </a:spcAft>
              <a:buNone/>
            </a:pPr>
            <a:r>
              <a:rPr b="1" lang="es" sz="1479"/>
              <a:t>Parallelization on our cluster — OpenMP</a:t>
            </a:r>
            <a:endParaRPr b="1" sz="1816"/>
          </a:p>
        </p:txBody>
      </p:sp>
      <p:sp>
        <p:nvSpPr>
          <p:cNvPr id="314" name="Google Shape;314;p46"/>
          <p:cNvSpPr txBox="1"/>
          <p:nvPr>
            <p:ph idx="1" type="body"/>
          </p:nvPr>
        </p:nvSpPr>
        <p:spPr>
          <a:xfrm>
            <a:off x="1432186" y="2577635"/>
            <a:ext cx="3831600" cy="2123700"/>
          </a:xfrm>
          <a:prstGeom prst="rect">
            <a:avLst/>
          </a:prstGeom>
        </p:spPr>
        <p:txBody>
          <a:bodyPr anchorCtr="0" anchor="t" bIns="61500" lIns="61500" spcFirstLastPara="1" rIns="61500" wrap="square" tIns="61500">
            <a:normAutofit/>
          </a:bodyPr>
          <a:lstStyle/>
          <a:p>
            <a:pPr indent="0" lvl="0" marL="0" rtl="0" algn="l">
              <a:spcBef>
                <a:spcPts val="242"/>
              </a:spcBef>
              <a:spcAft>
                <a:spcPts val="0"/>
              </a:spcAft>
              <a:buNone/>
            </a:pPr>
            <a:r>
              <a:rPr b="1" lang="es" sz="1210"/>
              <a:t>Why parallel computing? </a:t>
            </a:r>
            <a:endParaRPr b="1" sz="1210"/>
          </a:p>
          <a:p>
            <a:pPr indent="0" lvl="0" marL="0" rtl="0" algn="l">
              <a:spcBef>
                <a:spcPts val="242"/>
              </a:spcBef>
              <a:spcAft>
                <a:spcPts val="0"/>
              </a:spcAft>
              <a:buNone/>
            </a:pPr>
            <a:r>
              <a:t/>
            </a:r>
            <a:endParaRPr b="1" sz="1210"/>
          </a:p>
        </p:txBody>
      </p:sp>
      <p:pic>
        <p:nvPicPr>
          <p:cNvPr id="315" name="Google Shape;31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0925" y="1832053"/>
            <a:ext cx="6151233" cy="3222075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46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200"/>
              <a:t>Parallelization on our cluster — OpenMP vs MPI</a:t>
            </a:r>
            <a:endParaRPr b="1" sz="27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7"/>
          <p:cNvSpPr txBox="1"/>
          <p:nvPr>
            <p:ph idx="1" type="body"/>
          </p:nvPr>
        </p:nvSpPr>
        <p:spPr>
          <a:xfrm>
            <a:off x="228600" y="1437625"/>
            <a:ext cx="5695800" cy="315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Why parallel computing? </a:t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322" name="Google Shape;32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5550" y="1298347"/>
            <a:ext cx="2349039" cy="3725178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47"/>
          <p:cNvSpPr txBox="1"/>
          <p:nvPr>
            <p:ph idx="1" type="body"/>
          </p:nvPr>
        </p:nvSpPr>
        <p:spPr>
          <a:xfrm>
            <a:off x="293450" y="2150825"/>
            <a:ext cx="4168500" cy="219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s" sz="1500"/>
              <a:t>When you run a sequential program it has an instruction to run a task on 1 core.</a:t>
            </a:r>
            <a:endParaRPr sz="15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s" sz="1500"/>
              <a:t>Other cores are idle</a:t>
            </a:r>
            <a:endParaRPr sz="1500"/>
          </a:p>
        </p:txBody>
      </p:sp>
      <p:sp>
        <p:nvSpPr>
          <p:cNvPr id="324" name="Google Shape;324;p47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200"/>
              <a:t>Parallelization on our cluster — OpenMP vs MPI</a:t>
            </a:r>
            <a:endParaRPr b="1" sz="2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type="title"/>
          </p:nvPr>
        </p:nvSpPr>
        <p:spPr>
          <a:xfrm>
            <a:off x="2205875" y="2308175"/>
            <a:ext cx="4865100" cy="1332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200"/>
              <a:t>Sbatch File</a:t>
            </a:r>
            <a:endParaRPr b="1" sz="59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8"/>
          <p:cNvSpPr txBox="1"/>
          <p:nvPr>
            <p:ph idx="1" type="body"/>
          </p:nvPr>
        </p:nvSpPr>
        <p:spPr>
          <a:xfrm>
            <a:off x="228600" y="1437625"/>
            <a:ext cx="5695800" cy="315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Why parallel computing? </a:t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330" name="Google Shape;33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5550" y="1298347"/>
            <a:ext cx="2349039" cy="3725178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48"/>
          <p:cNvSpPr txBox="1"/>
          <p:nvPr>
            <p:ph idx="1" type="body"/>
          </p:nvPr>
        </p:nvSpPr>
        <p:spPr>
          <a:xfrm>
            <a:off x="293450" y="2150825"/>
            <a:ext cx="4168500" cy="2503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s" sz="1500"/>
              <a:t>When you run a sequential program it has an instruction to run a task on 1 core.</a:t>
            </a:r>
            <a:endParaRPr sz="15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s" sz="1500"/>
              <a:t>Other cores are idle</a:t>
            </a:r>
            <a:endParaRPr sz="15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s" sz="1500"/>
              <a:t>Waste of available resources… </a:t>
            </a:r>
            <a:endParaRPr sz="1500"/>
          </a:p>
        </p:txBody>
      </p:sp>
      <p:sp>
        <p:nvSpPr>
          <p:cNvPr id="332" name="Google Shape;332;p48"/>
          <p:cNvSpPr/>
          <p:nvPr/>
        </p:nvSpPr>
        <p:spPr>
          <a:xfrm rot="5400000">
            <a:off x="1136025" y="3485400"/>
            <a:ext cx="658500" cy="252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48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200"/>
              <a:t>Parallelization on our cluster — OpenMP vs MPI</a:t>
            </a:r>
            <a:endParaRPr b="1" sz="27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9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200"/>
              <a:t>Parallelization on our cluster — OpenMP</a:t>
            </a:r>
            <a:endParaRPr b="1" sz="2700"/>
          </a:p>
        </p:txBody>
      </p:sp>
      <p:sp>
        <p:nvSpPr>
          <p:cNvPr id="339" name="Google Shape;339;p49"/>
          <p:cNvSpPr txBox="1"/>
          <p:nvPr>
            <p:ph idx="1" type="body"/>
          </p:nvPr>
        </p:nvSpPr>
        <p:spPr>
          <a:xfrm>
            <a:off x="228600" y="1437625"/>
            <a:ext cx="3552300" cy="315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OpenMP Essentials</a:t>
            </a:r>
            <a:endParaRPr b="1"/>
          </a:p>
          <a:p>
            <a:pPr indent="0" lvl="0" marL="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917"/>
          </a:p>
          <a:p>
            <a:pPr indent="-310515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s" sz="1517"/>
              <a:t>Shared-memory parallel model</a:t>
            </a:r>
            <a:endParaRPr sz="1517"/>
          </a:p>
          <a:p>
            <a:pPr indent="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17"/>
          </a:p>
          <a:p>
            <a:pPr indent="-310515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s" sz="1517"/>
              <a:t>Lets a program to use </a:t>
            </a:r>
            <a:r>
              <a:rPr b="1" lang="es" sz="1517"/>
              <a:t>multiple threads</a:t>
            </a:r>
            <a:r>
              <a:rPr lang="es" sz="1517"/>
              <a:t> inside a </a:t>
            </a:r>
            <a:r>
              <a:rPr b="1" lang="es" sz="1517"/>
              <a:t>single process </a:t>
            </a:r>
            <a:r>
              <a:rPr lang="es" sz="1517"/>
              <a:t>running </a:t>
            </a:r>
            <a:r>
              <a:rPr b="1" lang="es" sz="1517" u="sng"/>
              <a:t>on a node </a:t>
            </a:r>
            <a:r>
              <a:rPr lang="es" sz="1517"/>
              <a:t>(usually has &gt;&gt;&gt; CPUs).</a:t>
            </a:r>
            <a:endParaRPr sz="1517"/>
          </a:p>
          <a:p>
            <a:pPr indent="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17"/>
          </a:p>
          <a:p>
            <a:pPr indent="-310515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s" sz="1517"/>
              <a:t>That node shares data in a common RAM</a:t>
            </a:r>
            <a:endParaRPr sz="2152"/>
          </a:p>
        </p:txBody>
      </p:sp>
      <p:sp>
        <p:nvSpPr>
          <p:cNvPr id="340" name="Google Shape;340;p49"/>
          <p:cNvSpPr/>
          <p:nvPr/>
        </p:nvSpPr>
        <p:spPr>
          <a:xfrm>
            <a:off x="4464889" y="2235110"/>
            <a:ext cx="1609800" cy="5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4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40950" lIns="140950" spcFirstLastPara="1" rIns="140950" wrap="square" tIns="140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34"/>
              <a:t>Aligners</a:t>
            </a:r>
            <a:endParaRPr b="1" sz="1634"/>
          </a:p>
        </p:txBody>
      </p:sp>
      <p:sp>
        <p:nvSpPr>
          <p:cNvPr id="341" name="Google Shape;341;p49"/>
          <p:cNvSpPr/>
          <p:nvPr/>
        </p:nvSpPr>
        <p:spPr>
          <a:xfrm>
            <a:off x="6829657" y="2235110"/>
            <a:ext cx="1609800" cy="5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4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40950" lIns="140950" spcFirstLastPara="1" rIns="140950" wrap="square" tIns="140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34"/>
              <a:t>Assemblers</a:t>
            </a:r>
            <a:endParaRPr b="1" sz="1634"/>
          </a:p>
        </p:txBody>
      </p:sp>
      <p:sp>
        <p:nvSpPr>
          <p:cNvPr id="342" name="Google Shape;342;p49"/>
          <p:cNvSpPr/>
          <p:nvPr/>
        </p:nvSpPr>
        <p:spPr>
          <a:xfrm>
            <a:off x="4449786" y="3290020"/>
            <a:ext cx="1609800" cy="5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4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40950" lIns="140950" spcFirstLastPara="1" rIns="140950" wrap="square" tIns="140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34"/>
              <a:t>Read Processing</a:t>
            </a:r>
            <a:endParaRPr b="1" sz="1634"/>
          </a:p>
        </p:txBody>
      </p:sp>
      <p:sp>
        <p:nvSpPr>
          <p:cNvPr id="343" name="Google Shape;343;p49"/>
          <p:cNvSpPr/>
          <p:nvPr/>
        </p:nvSpPr>
        <p:spPr>
          <a:xfrm>
            <a:off x="6863566" y="3290018"/>
            <a:ext cx="1609800" cy="5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4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40950" lIns="140950" spcFirstLastPara="1" rIns="140950" wrap="square" tIns="140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34"/>
              <a:t>Variant Callers</a:t>
            </a:r>
            <a:endParaRPr b="1" sz="1634"/>
          </a:p>
        </p:txBody>
      </p:sp>
      <p:sp>
        <p:nvSpPr>
          <p:cNvPr id="344" name="Google Shape;344;p49"/>
          <p:cNvSpPr txBox="1"/>
          <p:nvPr/>
        </p:nvSpPr>
        <p:spPr>
          <a:xfrm>
            <a:off x="4286575" y="1474213"/>
            <a:ext cx="443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</a:rPr>
              <a:t>Most bioinformatics tools use the OpenMP model</a:t>
            </a:r>
            <a:endParaRPr sz="1000"/>
          </a:p>
        </p:txBody>
      </p:sp>
      <p:sp>
        <p:nvSpPr>
          <p:cNvPr id="345" name="Google Shape;345;p49"/>
          <p:cNvSpPr/>
          <p:nvPr/>
        </p:nvSpPr>
        <p:spPr>
          <a:xfrm>
            <a:off x="4267075" y="1821625"/>
            <a:ext cx="4475700" cy="528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 cap="flat" cmpd="sng" w="14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40950" lIns="140950" spcFirstLastPara="1" rIns="140950" wrap="square" tIns="140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34"/>
          </a:p>
        </p:txBody>
      </p:sp>
      <p:sp>
        <p:nvSpPr>
          <p:cNvPr id="346" name="Google Shape;346;p49"/>
          <p:cNvSpPr/>
          <p:nvPr/>
        </p:nvSpPr>
        <p:spPr>
          <a:xfrm>
            <a:off x="5739983" y="4233720"/>
            <a:ext cx="1609800" cy="5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4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40950" lIns="140950" spcFirstLastPara="1" rIns="140950" wrap="square" tIns="140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34"/>
              <a:t>…</a:t>
            </a:r>
            <a:endParaRPr b="1" sz="1634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0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200"/>
              <a:t>Parallelization on our cluster — OpenMP</a:t>
            </a:r>
            <a:endParaRPr b="1" sz="2700"/>
          </a:p>
        </p:txBody>
      </p:sp>
      <p:sp>
        <p:nvSpPr>
          <p:cNvPr id="352" name="Google Shape;352;p50"/>
          <p:cNvSpPr txBox="1"/>
          <p:nvPr>
            <p:ph idx="1" type="body"/>
          </p:nvPr>
        </p:nvSpPr>
        <p:spPr>
          <a:xfrm>
            <a:off x="228600" y="1437625"/>
            <a:ext cx="3552300" cy="315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OpenMP Essentials</a:t>
            </a:r>
            <a:endParaRPr b="1"/>
          </a:p>
          <a:p>
            <a:pPr indent="0" lvl="0" marL="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917"/>
          </a:p>
          <a:p>
            <a:pPr indent="-310515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s" sz="1517"/>
              <a:t>Shared-memory parallel model</a:t>
            </a:r>
            <a:endParaRPr sz="1517"/>
          </a:p>
          <a:p>
            <a:pPr indent="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17"/>
          </a:p>
          <a:p>
            <a:pPr indent="-310515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s" sz="1517"/>
              <a:t>Lets a program to use </a:t>
            </a:r>
            <a:r>
              <a:rPr b="1" lang="es" sz="1517"/>
              <a:t>multiple threads</a:t>
            </a:r>
            <a:r>
              <a:rPr lang="es" sz="1517"/>
              <a:t> inside a </a:t>
            </a:r>
            <a:r>
              <a:rPr b="1" lang="es" sz="1517"/>
              <a:t>single process </a:t>
            </a:r>
            <a:r>
              <a:rPr lang="es" sz="1517"/>
              <a:t>running </a:t>
            </a:r>
            <a:r>
              <a:rPr b="1" lang="es" sz="1517" u="sng"/>
              <a:t>on a node </a:t>
            </a:r>
            <a:r>
              <a:rPr lang="es" sz="1517"/>
              <a:t>(usually has &gt;&gt;&gt; CPUs).</a:t>
            </a:r>
            <a:endParaRPr sz="1517"/>
          </a:p>
          <a:p>
            <a:pPr indent="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17"/>
          </a:p>
          <a:p>
            <a:pPr indent="-310515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s" sz="1517"/>
              <a:t>That node shares data in a common RAM</a:t>
            </a:r>
            <a:endParaRPr sz="2152"/>
          </a:p>
        </p:txBody>
      </p:sp>
      <p:pic>
        <p:nvPicPr>
          <p:cNvPr id="353" name="Google Shape;353;p50"/>
          <p:cNvPicPr preferRelativeResize="0"/>
          <p:nvPr/>
        </p:nvPicPr>
        <p:blipFill rotWithShape="1">
          <a:blip r:embed="rId3">
            <a:alphaModFix/>
          </a:blip>
          <a:srcRect b="31296" l="0" r="2799" t="28241"/>
          <a:stretch/>
        </p:blipFill>
        <p:spPr>
          <a:xfrm>
            <a:off x="4715888" y="2377631"/>
            <a:ext cx="3621025" cy="150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50"/>
          <p:cNvPicPr preferRelativeResize="0"/>
          <p:nvPr/>
        </p:nvPicPr>
        <p:blipFill rotWithShape="1">
          <a:blip r:embed="rId3">
            <a:alphaModFix/>
          </a:blip>
          <a:srcRect b="0" l="0" r="56242" t="72863"/>
          <a:stretch/>
        </p:blipFill>
        <p:spPr>
          <a:xfrm>
            <a:off x="5711350" y="4101631"/>
            <a:ext cx="1630100" cy="1010900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50"/>
          <p:cNvSpPr/>
          <p:nvPr/>
        </p:nvSpPr>
        <p:spPr>
          <a:xfrm>
            <a:off x="4922950" y="2167081"/>
            <a:ext cx="911100" cy="1928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50"/>
          <p:cNvSpPr/>
          <p:nvPr/>
        </p:nvSpPr>
        <p:spPr>
          <a:xfrm>
            <a:off x="5834050" y="2167081"/>
            <a:ext cx="809100" cy="1928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50"/>
          <p:cNvSpPr/>
          <p:nvPr/>
        </p:nvSpPr>
        <p:spPr>
          <a:xfrm>
            <a:off x="6643150" y="2167081"/>
            <a:ext cx="809100" cy="1928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50"/>
          <p:cNvSpPr/>
          <p:nvPr/>
        </p:nvSpPr>
        <p:spPr>
          <a:xfrm>
            <a:off x="7527825" y="2167081"/>
            <a:ext cx="809100" cy="1928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50"/>
          <p:cNvSpPr txBox="1"/>
          <p:nvPr/>
        </p:nvSpPr>
        <p:spPr>
          <a:xfrm>
            <a:off x="4958825" y="1760735"/>
            <a:ext cx="86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</a:rPr>
              <a:t>Nodo 1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60" name="Google Shape;360;p50"/>
          <p:cNvSpPr txBox="1"/>
          <p:nvPr/>
        </p:nvSpPr>
        <p:spPr>
          <a:xfrm>
            <a:off x="5800999" y="1751336"/>
            <a:ext cx="86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</a:rPr>
              <a:t>Nodo 2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61" name="Google Shape;361;p50"/>
          <p:cNvSpPr txBox="1"/>
          <p:nvPr/>
        </p:nvSpPr>
        <p:spPr>
          <a:xfrm>
            <a:off x="6609110" y="1750453"/>
            <a:ext cx="86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</a:rPr>
              <a:t>Nodo 3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62" name="Google Shape;362;p50"/>
          <p:cNvSpPr txBox="1"/>
          <p:nvPr/>
        </p:nvSpPr>
        <p:spPr>
          <a:xfrm>
            <a:off x="7476831" y="1741054"/>
            <a:ext cx="86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</a:rPr>
              <a:t>Nodo 1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63" name="Google Shape;363;p50"/>
          <p:cNvSpPr txBox="1"/>
          <p:nvPr/>
        </p:nvSpPr>
        <p:spPr>
          <a:xfrm>
            <a:off x="5074353" y="1295233"/>
            <a:ext cx="701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900">
                <a:solidFill>
                  <a:schemeClr val="dk1"/>
                </a:solidFill>
              </a:rPr>
              <a:t>Sample 1</a:t>
            </a:r>
            <a:endParaRPr i="1" sz="900">
              <a:solidFill>
                <a:schemeClr val="dk1"/>
              </a:solidFill>
            </a:endParaRPr>
          </a:p>
        </p:txBody>
      </p:sp>
      <p:sp>
        <p:nvSpPr>
          <p:cNvPr id="364" name="Google Shape;364;p50"/>
          <p:cNvSpPr txBox="1"/>
          <p:nvPr/>
        </p:nvSpPr>
        <p:spPr>
          <a:xfrm>
            <a:off x="5856917" y="1294350"/>
            <a:ext cx="701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900">
                <a:solidFill>
                  <a:schemeClr val="dk1"/>
                </a:solidFill>
              </a:rPr>
              <a:t>Sample 2</a:t>
            </a:r>
            <a:endParaRPr i="1" sz="900">
              <a:solidFill>
                <a:schemeClr val="dk1"/>
              </a:solidFill>
            </a:endParaRPr>
          </a:p>
        </p:txBody>
      </p:sp>
      <p:sp>
        <p:nvSpPr>
          <p:cNvPr id="365" name="Google Shape;365;p50"/>
          <p:cNvSpPr txBox="1"/>
          <p:nvPr/>
        </p:nvSpPr>
        <p:spPr>
          <a:xfrm>
            <a:off x="6639480" y="1293467"/>
            <a:ext cx="701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900">
                <a:solidFill>
                  <a:schemeClr val="dk1"/>
                </a:solidFill>
              </a:rPr>
              <a:t>Sample 3</a:t>
            </a:r>
            <a:endParaRPr i="1" sz="900">
              <a:solidFill>
                <a:schemeClr val="dk1"/>
              </a:solidFill>
            </a:endParaRPr>
          </a:p>
        </p:txBody>
      </p:sp>
      <p:sp>
        <p:nvSpPr>
          <p:cNvPr id="366" name="Google Shape;366;p50"/>
          <p:cNvSpPr txBox="1"/>
          <p:nvPr/>
        </p:nvSpPr>
        <p:spPr>
          <a:xfrm>
            <a:off x="7481654" y="1292584"/>
            <a:ext cx="701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900">
                <a:solidFill>
                  <a:schemeClr val="dk1"/>
                </a:solidFill>
              </a:rPr>
              <a:t>Sample 4</a:t>
            </a:r>
            <a:endParaRPr i="1" sz="900">
              <a:solidFill>
                <a:schemeClr val="dk1"/>
              </a:solidFill>
            </a:endParaRPr>
          </a:p>
        </p:txBody>
      </p:sp>
      <p:sp>
        <p:nvSpPr>
          <p:cNvPr id="367" name="Google Shape;367;p50"/>
          <p:cNvSpPr/>
          <p:nvPr/>
        </p:nvSpPr>
        <p:spPr>
          <a:xfrm rot="5400000">
            <a:off x="5224300" y="1662050"/>
            <a:ext cx="308400" cy="71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50"/>
          <p:cNvSpPr/>
          <p:nvPr/>
        </p:nvSpPr>
        <p:spPr>
          <a:xfrm rot="5400000">
            <a:off x="6030750" y="1668400"/>
            <a:ext cx="308400" cy="71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50"/>
          <p:cNvSpPr/>
          <p:nvPr/>
        </p:nvSpPr>
        <p:spPr>
          <a:xfrm rot="5400000">
            <a:off x="6811800" y="1662050"/>
            <a:ext cx="308400" cy="71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50"/>
          <p:cNvSpPr/>
          <p:nvPr/>
        </p:nvSpPr>
        <p:spPr>
          <a:xfrm rot="5400000">
            <a:off x="7678000" y="1668400"/>
            <a:ext cx="308400" cy="71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3525" y="1278622"/>
            <a:ext cx="5823641" cy="3725178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51"/>
          <p:cNvSpPr/>
          <p:nvPr/>
        </p:nvSpPr>
        <p:spPr>
          <a:xfrm>
            <a:off x="1362750" y="1891375"/>
            <a:ext cx="2467200" cy="378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51"/>
          <p:cNvSpPr/>
          <p:nvPr/>
        </p:nvSpPr>
        <p:spPr>
          <a:xfrm>
            <a:off x="1800900" y="4520275"/>
            <a:ext cx="2857800" cy="378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51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200"/>
              <a:t>Parallelization on our cluster — OpenMP</a:t>
            </a:r>
            <a:endParaRPr b="1" sz="27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2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200"/>
              <a:t>Parallelization on our cluster — MPI</a:t>
            </a:r>
            <a:endParaRPr b="1" sz="2700"/>
          </a:p>
        </p:txBody>
      </p:sp>
      <p:sp>
        <p:nvSpPr>
          <p:cNvPr id="384" name="Google Shape;384;p52"/>
          <p:cNvSpPr txBox="1"/>
          <p:nvPr>
            <p:ph idx="1" type="body"/>
          </p:nvPr>
        </p:nvSpPr>
        <p:spPr>
          <a:xfrm>
            <a:off x="228600" y="1437625"/>
            <a:ext cx="3396600" cy="315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MPI </a:t>
            </a:r>
            <a:r>
              <a:rPr b="1" lang="es"/>
              <a:t>Essentials</a:t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3287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s" sz="1517"/>
              <a:t>It is designed to run an application using </a:t>
            </a:r>
            <a:r>
              <a:rPr b="1" lang="es" sz="1517"/>
              <a:t>multiple separate processes</a:t>
            </a:r>
            <a:r>
              <a:rPr lang="es" sz="1517"/>
              <a:t>, possibly on </a:t>
            </a:r>
            <a:r>
              <a:rPr b="1" lang="es" sz="1517"/>
              <a:t>different nodes</a:t>
            </a:r>
            <a:r>
              <a:rPr lang="es" sz="1517"/>
              <a:t> of a cluster</a:t>
            </a:r>
            <a:endParaRPr sz="1517"/>
          </a:p>
          <a:p>
            <a:pPr indent="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17"/>
          </a:p>
          <a:p>
            <a:pPr indent="-303287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s" sz="1517"/>
              <a:t>When: multinode scaling &amp; very large </a:t>
            </a:r>
            <a:r>
              <a:rPr lang="es" sz="1517"/>
              <a:t>memory</a:t>
            </a:r>
            <a:r>
              <a:rPr lang="es" sz="1517"/>
              <a:t> needs.</a:t>
            </a:r>
            <a:endParaRPr sz="1517"/>
          </a:p>
          <a:p>
            <a:pPr indent="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17"/>
          </a:p>
          <a:p>
            <a:pPr indent="-303287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s" sz="1517"/>
              <a:t>Shares resources by passing </a:t>
            </a:r>
            <a:r>
              <a:rPr lang="es" sz="1517"/>
              <a:t>messages</a:t>
            </a:r>
            <a:r>
              <a:rPr lang="es" sz="1517"/>
              <a:t> over the cluster’s network → </a:t>
            </a:r>
            <a:r>
              <a:rPr lang="es" sz="1517"/>
              <a:t>network issues can stop the job</a:t>
            </a:r>
            <a:endParaRPr/>
          </a:p>
        </p:txBody>
      </p:sp>
      <p:sp>
        <p:nvSpPr>
          <p:cNvPr id="385" name="Google Shape;385;p52"/>
          <p:cNvSpPr/>
          <p:nvPr/>
        </p:nvSpPr>
        <p:spPr>
          <a:xfrm>
            <a:off x="4471375" y="2741028"/>
            <a:ext cx="1609800" cy="5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4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40950" lIns="140950" spcFirstLastPara="1" rIns="140950" wrap="square" tIns="140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34"/>
              <a:t>RAxML</a:t>
            </a:r>
            <a:endParaRPr b="1" sz="1634"/>
          </a:p>
        </p:txBody>
      </p:sp>
      <p:sp>
        <p:nvSpPr>
          <p:cNvPr id="386" name="Google Shape;386;p52"/>
          <p:cNvSpPr/>
          <p:nvPr/>
        </p:nvSpPr>
        <p:spPr>
          <a:xfrm>
            <a:off x="6836143" y="2741028"/>
            <a:ext cx="1609800" cy="5904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4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40950" lIns="140950" spcFirstLastPara="1" rIns="140950" wrap="square" tIns="140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34"/>
              <a:t>IQ-Tree</a:t>
            </a:r>
            <a:endParaRPr b="1" sz="1634"/>
          </a:p>
        </p:txBody>
      </p:sp>
      <p:sp>
        <p:nvSpPr>
          <p:cNvPr id="387" name="Google Shape;387;p52"/>
          <p:cNvSpPr txBox="1"/>
          <p:nvPr/>
        </p:nvSpPr>
        <p:spPr>
          <a:xfrm>
            <a:off x="4293061" y="1980130"/>
            <a:ext cx="443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</a:rPr>
              <a:t>Only a few </a:t>
            </a:r>
            <a:r>
              <a:rPr b="1" lang="es">
                <a:solidFill>
                  <a:schemeClr val="dk1"/>
                </a:solidFill>
              </a:rPr>
              <a:t>bioinformatics tools use the MPI model</a:t>
            </a:r>
            <a:endParaRPr sz="1000"/>
          </a:p>
        </p:txBody>
      </p:sp>
      <p:sp>
        <p:nvSpPr>
          <p:cNvPr id="388" name="Google Shape;388;p52"/>
          <p:cNvSpPr/>
          <p:nvPr/>
        </p:nvSpPr>
        <p:spPr>
          <a:xfrm>
            <a:off x="4273561" y="2327543"/>
            <a:ext cx="4475700" cy="528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 cap="flat" cmpd="sng" w="14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40950" lIns="140950" spcFirstLastPara="1" rIns="140950" wrap="square" tIns="140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34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3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200"/>
              <a:t>Parallelization on our cluster — MPI</a:t>
            </a:r>
            <a:endParaRPr b="1" sz="2700"/>
          </a:p>
        </p:txBody>
      </p:sp>
      <p:sp>
        <p:nvSpPr>
          <p:cNvPr id="394" name="Google Shape;394;p53"/>
          <p:cNvSpPr txBox="1"/>
          <p:nvPr>
            <p:ph idx="1" type="body"/>
          </p:nvPr>
        </p:nvSpPr>
        <p:spPr>
          <a:xfrm>
            <a:off x="228600" y="1437625"/>
            <a:ext cx="3396600" cy="315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MPI Essentials</a:t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3287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s" sz="1517"/>
              <a:t>It is designed to run an application using </a:t>
            </a:r>
            <a:r>
              <a:rPr b="1" lang="es" sz="1517"/>
              <a:t>multiple separate processes</a:t>
            </a:r>
            <a:r>
              <a:rPr lang="es" sz="1517"/>
              <a:t>, possibly on </a:t>
            </a:r>
            <a:r>
              <a:rPr b="1" lang="es" sz="1517"/>
              <a:t>different nodes</a:t>
            </a:r>
            <a:r>
              <a:rPr lang="es" sz="1517"/>
              <a:t> of a cluster</a:t>
            </a:r>
            <a:endParaRPr sz="1517"/>
          </a:p>
          <a:p>
            <a:pPr indent="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17"/>
          </a:p>
          <a:p>
            <a:pPr indent="-303287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s" sz="1517"/>
              <a:t>When: multinode scaling &amp; very large memory needs.</a:t>
            </a:r>
            <a:endParaRPr sz="1517"/>
          </a:p>
          <a:p>
            <a:pPr indent="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17"/>
          </a:p>
          <a:p>
            <a:pPr indent="-303287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s" sz="1517"/>
              <a:t>Shares resources by passing messages over the cluster’s network → network issues can stop the job</a:t>
            </a:r>
            <a:endParaRPr/>
          </a:p>
        </p:txBody>
      </p:sp>
      <p:sp>
        <p:nvSpPr>
          <p:cNvPr id="395" name="Google Shape;395;p53"/>
          <p:cNvSpPr/>
          <p:nvPr/>
        </p:nvSpPr>
        <p:spPr>
          <a:xfrm>
            <a:off x="4471375" y="2507900"/>
            <a:ext cx="2149500" cy="8235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4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40950" lIns="140950" spcFirstLastPara="1" rIns="140950" wrap="square" tIns="140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34"/>
              <a:t>Modelos de propagación de enfermedades</a:t>
            </a:r>
            <a:endParaRPr b="1" sz="1634"/>
          </a:p>
        </p:txBody>
      </p:sp>
      <p:sp>
        <p:nvSpPr>
          <p:cNvPr id="396" name="Google Shape;396;p53"/>
          <p:cNvSpPr/>
          <p:nvPr/>
        </p:nvSpPr>
        <p:spPr>
          <a:xfrm>
            <a:off x="6836150" y="2507925"/>
            <a:ext cx="2023200" cy="8235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4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40950" lIns="140950" spcFirstLastPara="1" rIns="140950" wrap="square" tIns="140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34"/>
              <a:t>Reconstrucción de imágenes 3D </a:t>
            </a:r>
            <a:endParaRPr b="1" sz="1634"/>
          </a:p>
        </p:txBody>
      </p:sp>
      <p:sp>
        <p:nvSpPr>
          <p:cNvPr id="397" name="Google Shape;397;p53"/>
          <p:cNvSpPr txBox="1"/>
          <p:nvPr/>
        </p:nvSpPr>
        <p:spPr>
          <a:xfrm>
            <a:off x="5874208" y="1980125"/>
            <a:ext cx="131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</a:rPr>
              <a:t>Otras áreas</a:t>
            </a:r>
            <a:endParaRPr sz="1000"/>
          </a:p>
        </p:txBody>
      </p:sp>
      <p:sp>
        <p:nvSpPr>
          <p:cNvPr id="398" name="Google Shape;398;p53"/>
          <p:cNvSpPr/>
          <p:nvPr/>
        </p:nvSpPr>
        <p:spPr>
          <a:xfrm>
            <a:off x="4273561" y="2327543"/>
            <a:ext cx="4475700" cy="528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 cap="flat" cmpd="sng" w="14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40950" lIns="140950" spcFirstLastPara="1" rIns="140950" wrap="square" tIns="140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34"/>
          </a:p>
        </p:txBody>
      </p:sp>
      <p:sp>
        <p:nvSpPr>
          <p:cNvPr id="399" name="Google Shape;399;p53"/>
          <p:cNvSpPr/>
          <p:nvPr/>
        </p:nvSpPr>
        <p:spPr>
          <a:xfrm>
            <a:off x="4471375" y="3594375"/>
            <a:ext cx="2149500" cy="8235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4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40950" lIns="140950" spcFirstLastPara="1" rIns="140950" wrap="square" tIns="140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34"/>
              <a:t>Modelos climáticos y de contaminación</a:t>
            </a:r>
            <a:endParaRPr b="1" sz="1634"/>
          </a:p>
        </p:txBody>
      </p:sp>
      <p:sp>
        <p:nvSpPr>
          <p:cNvPr id="400" name="Google Shape;400;p53"/>
          <p:cNvSpPr/>
          <p:nvPr/>
        </p:nvSpPr>
        <p:spPr>
          <a:xfrm>
            <a:off x="6836150" y="3594375"/>
            <a:ext cx="2149500" cy="885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4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40950" lIns="140950" spcFirstLastPara="1" rIns="140950" wrap="square" tIns="140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34"/>
              <a:t>Sincronización de modelos ML (gradient descent trees)</a:t>
            </a:r>
            <a:endParaRPr b="1" sz="1234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54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54"/>
          <p:cNvSpPr txBox="1"/>
          <p:nvPr>
            <p:ph idx="1" type="body"/>
          </p:nvPr>
        </p:nvSpPr>
        <p:spPr>
          <a:xfrm>
            <a:off x="457200" y="1437624"/>
            <a:ext cx="4883700" cy="401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s"/>
              <a:t>Ejemplo de </a:t>
            </a:r>
            <a:r>
              <a:rPr b="1" lang="es"/>
              <a:t>MPI </a:t>
            </a:r>
            <a:r>
              <a:rPr lang="es"/>
              <a:t>con herramienta bioinfo </a:t>
            </a:r>
            <a:r>
              <a:rPr b="1" lang="es"/>
              <a:t>RAxML</a:t>
            </a:r>
            <a:endParaRPr b="1"/>
          </a:p>
        </p:txBody>
      </p:sp>
      <p:pic>
        <p:nvPicPr>
          <p:cNvPr id="407" name="Google Shape;407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3825" y="1437622"/>
            <a:ext cx="2978354" cy="3725178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54"/>
          <p:cNvSpPr txBox="1"/>
          <p:nvPr/>
        </p:nvSpPr>
        <p:spPr>
          <a:xfrm>
            <a:off x="601760" y="2162825"/>
            <a:ext cx="4726800" cy="15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s" sz="1300">
                <a:solidFill>
                  <a:schemeClr val="dk1"/>
                </a:solidFill>
              </a:rPr>
              <a:t>Imagina un alineamiento de 100.000 secuencias.</a:t>
            </a:r>
            <a:br>
              <a:rPr lang="es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s" sz="1300">
                <a:solidFill>
                  <a:schemeClr val="dk1"/>
                </a:solidFill>
              </a:rPr>
              <a:t>No cabe en memoria de un solo nodo.</a:t>
            </a:r>
            <a:br>
              <a:rPr lang="es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s" sz="1300">
                <a:solidFill>
                  <a:schemeClr val="dk1"/>
                </a:solidFill>
              </a:rPr>
              <a:t>Necesitas usar </a:t>
            </a:r>
            <a:r>
              <a:rPr b="1" lang="es" sz="1300">
                <a:solidFill>
                  <a:schemeClr val="dk1"/>
                </a:solidFill>
              </a:rPr>
              <a:t>varios nodos</a:t>
            </a:r>
            <a:r>
              <a:rPr lang="es" sz="1300">
                <a:solidFill>
                  <a:schemeClr val="dk1"/>
                </a:solidFill>
              </a:rPr>
              <a:t>, cada uno procesa una parte del árbol y comparten información vía mensajes.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3" name="Google Shape;41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2650" y="1437622"/>
            <a:ext cx="2978354" cy="3725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325" y="1854424"/>
            <a:ext cx="4499965" cy="2999977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55"/>
          <p:cNvSpPr/>
          <p:nvPr/>
        </p:nvSpPr>
        <p:spPr>
          <a:xfrm>
            <a:off x="4648800" y="3376700"/>
            <a:ext cx="922800" cy="273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55"/>
          <p:cNvSpPr txBox="1"/>
          <p:nvPr>
            <p:ph idx="1" type="body"/>
          </p:nvPr>
        </p:nvSpPr>
        <p:spPr>
          <a:xfrm>
            <a:off x="739150" y="677199"/>
            <a:ext cx="4883700" cy="401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s"/>
              <a:t>Ejemplo de </a:t>
            </a:r>
            <a:r>
              <a:rPr b="1" lang="es"/>
              <a:t>MPI </a:t>
            </a:r>
            <a:r>
              <a:rPr lang="es"/>
              <a:t>con herramienta bioinfo </a:t>
            </a:r>
            <a:r>
              <a:rPr b="1" lang="es"/>
              <a:t>RAxML</a:t>
            </a:r>
            <a:endParaRPr b="1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Google Shape;421;p56"/>
          <p:cNvPicPr preferRelativeResize="0"/>
          <p:nvPr/>
        </p:nvPicPr>
        <p:blipFill rotWithShape="1">
          <a:blip r:embed="rId3">
            <a:alphaModFix/>
          </a:blip>
          <a:srcRect b="51830" l="0" r="0" t="0"/>
          <a:stretch/>
        </p:blipFill>
        <p:spPr>
          <a:xfrm>
            <a:off x="790575" y="1332600"/>
            <a:ext cx="7247726" cy="2101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p56"/>
          <p:cNvPicPr preferRelativeResize="0"/>
          <p:nvPr/>
        </p:nvPicPr>
        <p:blipFill rotWithShape="1">
          <a:blip r:embed="rId3">
            <a:alphaModFix/>
          </a:blip>
          <a:srcRect b="0" l="0" r="0" t="70159"/>
          <a:stretch/>
        </p:blipFill>
        <p:spPr>
          <a:xfrm>
            <a:off x="790575" y="3434593"/>
            <a:ext cx="7247726" cy="1302156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56"/>
          <p:cNvSpPr/>
          <p:nvPr/>
        </p:nvSpPr>
        <p:spPr>
          <a:xfrm>
            <a:off x="667700" y="1888775"/>
            <a:ext cx="4381500" cy="476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56"/>
          <p:cNvSpPr txBox="1"/>
          <p:nvPr>
            <p:ph idx="1" type="body"/>
          </p:nvPr>
        </p:nvSpPr>
        <p:spPr>
          <a:xfrm>
            <a:off x="739150" y="677199"/>
            <a:ext cx="4883700" cy="401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s"/>
              <a:t>Ejemplo de </a:t>
            </a:r>
            <a:r>
              <a:rPr b="1" lang="es"/>
              <a:t>MPI </a:t>
            </a:r>
            <a:r>
              <a:rPr lang="es"/>
              <a:t>con herramienta bioinfo </a:t>
            </a:r>
            <a:r>
              <a:rPr b="1" lang="es"/>
              <a:t>RAxML</a:t>
            </a:r>
            <a:endParaRPr b="1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7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Summary</a:t>
            </a:r>
            <a:endParaRPr/>
          </a:p>
        </p:txBody>
      </p:sp>
      <p:pic>
        <p:nvPicPr>
          <p:cNvPr id="430" name="Google Shape;430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2875" y="1722725"/>
            <a:ext cx="4844500" cy="2869725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57"/>
          <p:cNvSpPr txBox="1"/>
          <p:nvPr/>
        </p:nvSpPr>
        <p:spPr>
          <a:xfrm>
            <a:off x="51825" y="1506850"/>
            <a:ext cx="4280400" cy="3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200"/>
              <a:buFont typeface="Roboto"/>
              <a:buChar char="●"/>
            </a:pPr>
            <a:r>
              <a:rPr lang="es" sz="1200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OpenMP</a:t>
            </a:r>
            <a:endParaRPr sz="1200">
              <a:solidFill>
                <a:srgbClr val="21252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200"/>
              <a:buFont typeface="Roboto"/>
              <a:buChar char="○"/>
            </a:pPr>
            <a:r>
              <a:rPr lang="es" sz="1200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launch one </a:t>
            </a:r>
            <a:r>
              <a:rPr lang="es" sz="1200" u="sng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process</a:t>
            </a:r>
            <a:r>
              <a:rPr lang="es" sz="1200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i="1" lang="es" sz="1200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per node</a:t>
            </a:r>
            <a:r>
              <a:rPr lang="es" sz="1200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b="1" lang="es" sz="1200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just on a single node</a:t>
            </a:r>
            <a:endParaRPr sz="1200" u="sng">
              <a:solidFill>
                <a:srgbClr val="21252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200"/>
              <a:buFont typeface="Roboto"/>
              <a:buChar char="○"/>
            </a:pPr>
            <a:r>
              <a:rPr lang="es" sz="1200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share data using </a:t>
            </a:r>
            <a:r>
              <a:rPr lang="es" sz="1200" u="sng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shared memory</a:t>
            </a:r>
            <a:endParaRPr sz="1200" u="sng">
              <a:solidFill>
                <a:srgbClr val="21252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200"/>
              <a:buFont typeface="Roboto"/>
              <a:buChar char="○"/>
            </a:pPr>
            <a:r>
              <a:rPr lang="es" sz="1200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can't share data with a different process </a:t>
            </a:r>
            <a:endParaRPr sz="1200">
              <a:solidFill>
                <a:srgbClr val="21252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1252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12529"/>
              </a:buClr>
              <a:buSzPts val="1200"/>
              <a:buFont typeface="Roboto"/>
              <a:buChar char="●"/>
            </a:pPr>
            <a:r>
              <a:rPr lang="es" sz="1200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MPI</a:t>
            </a:r>
            <a:endParaRPr sz="1200">
              <a:solidFill>
                <a:srgbClr val="21252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200"/>
              <a:buFont typeface="Roboto"/>
              <a:buChar char="○"/>
            </a:pPr>
            <a:r>
              <a:rPr lang="es" sz="1200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launch one process </a:t>
            </a:r>
            <a:r>
              <a:rPr i="1" lang="es" sz="1200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per core</a:t>
            </a:r>
            <a:r>
              <a:rPr lang="es" sz="1200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b="1" lang="es" sz="1200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on one node or on many nodes.</a:t>
            </a:r>
            <a:endParaRPr b="1" sz="1200">
              <a:solidFill>
                <a:srgbClr val="21252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200"/>
              <a:buFont typeface="Roboto"/>
              <a:buChar char="○"/>
            </a:pPr>
            <a:r>
              <a:rPr b="1" lang="es" sz="1200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pass messages</a:t>
            </a:r>
            <a:r>
              <a:rPr lang="es" sz="1200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among processes without concern for node location: allows intra and inter node communication. </a:t>
            </a:r>
            <a:endParaRPr sz="1200">
              <a:solidFill>
                <a:srgbClr val="21252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21252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2" name="Google Shape;432;p57"/>
          <p:cNvSpPr txBox="1"/>
          <p:nvPr/>
        </p:nvSpPr>
        <p:spPr>
          <a:xfrm>
            <a:off x="5292050" y="4747825"/>
            <a:ext cx="3279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 u="sng">
                <a:solidFill>
                  <a:schemeClr val="hlink"/>
                </a:solidFill>
                <a:hlinkClick r:id="rId4"/>
              </a:rPr>
              <a:t>https://cvw.cac.cornell.edu/hybrid-openmp-mpi/intro/node-views</a:t>
            </a:r>
            <a:endParaRPr sz="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000"/>
              <a:t>Scripting on the cluster — Slurm: sbatch</a:t>
            </a:r>
            <a:endParaRPr b="1" sz="2700"/>
          </a:p>
        </p:txBody>
      </p:sp>
      <p:sp>
        <p:nvSpPr>
          <p:cNvPr id="107" name="Google Shape;107;p22"/>
          <p:cNvSpPr txBox="1"/>
          <p:nvPr>
            <p:ph idx="1" type="body"/>
          </p:nvPr>
        </p:nvSpPr>
        <p:spPr>
          <a:xfrm>
            <a:off x="228600" y="1437625"/>
            <a:ext cx="4343400" cy="315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What is </a:t>
            </a:r>
            <a:r>
              <a:rPr b="1" lang="es"/>
              <a:t>sbatch</a:t>
            </a:r>
            <a:r>
              <a:rPr b="1" lang="es"/>
              <a:t>?</a:t>
            </a:r>
            <a:endParaRPr b="1"/>
          </a:p>
          <a:p>
            <a:pPr indent="-323850" lvl="0" marL="457200" rtl="0" algn="l">
              <a:spcBef>
                <a:spcPts val="360"/>
              </a:spcBef>
              <a:spcAft>
                <a:spcPts val="0"/>
              </a:spcAft>
              <a:buSzPts val="1500"/>
              <a:buChar char="•"/>
            </a:pPr>
            <a:r>
              <a:rPr lang="es" sz="1500"/>
              <a:t>Command to submit a job script to Slurm; runs in the background on compute nodes.</a:t>
            </a:r>
            <a:endParaRPr sz="15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360"/>
              </a:spcBef>
              <a:spcAft>
                <a:spcPts val="0"/>
              </a:spcAft>
              <a:buSzPts val="1500"/>
              <a:buChar char="•"/>
            </a:pPr>
            <a:r>
              <a:rPr lang="es" sz="1500"/>
              <a:t>Delegate the work to de cluster: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–"/>
            </a:pPr>
            <a:r>
              <a:rPr lang="es" sz="1500"/>
              <a:t>Submit once, let the cluster work</a:t>
            </a:r>
            <a:endParaRPr sz="15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360"/>
              </a:spcBef>
              <a:spcAft>
                <a:spcPts val="0"/>
              </a:spcAft>
              <a:buSzPts val="1500"/>
              <a:buChar char="•"/>
            </a:pPr>
            <a:r>
              <a:rPr lang="es" sz="1500"/>
              <a:t>Example: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–"/>
            </a:pPr>
            <a:r>
              <a:rPr lang="es" sz="1500"/>
              <a:t>Your script → Slurm "office" → Wait for resources → Cluster runs it</a:t>
            </a:r>
            <a:endParaRPr sz="1500"/>
          </a:p>
        </p:txBody>
      </p:sp>
      <p:pic>
        <p:nvPicPr>
          <p:cNvPr id="108" name="Google Shape;10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6375" y="1247372"/>
            <a:ext cx="2483451" cy="372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7" name="Google Shape;437;p58"/>
          <p:cNvGraphicFramePr/>
          <p:nvPr/>
        </p:nvGraphicFramePr>
        <p:xfrm>
          <a:off x="25" y="1553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{8946610F-C792-4B5A-8079-E47C0303055B}</a:tableStyleId>
              </a:tblPr>
              <a:tblGrid>
                <a:gridCol w="1351525"/>
                <a:gridCol w="1975550"/>
                <a:gridCol w="2126175"/>
                <a:gridCol w="1817750"/>
                <a:gridCol w="1817750"/>
              </a:tblGrid>
              <a:tr h="803850">
                <a:tc gridSpan="5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2100">
                          <a:solidFill>
                            <a:schemeClr val="lt1"/>
                          </a:solidFill>
                        </a:rPr>
                        <a:t>KEY DIFFERENCES</a:t>
                      </a:r>
                      <a:endParaRPr b="1" sz="2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 anchor="ctr">
                    <a:solidFill>
                      <a:schemeClr val="accent4"/>
                    </a:solidFill>
                  </a:tcPr>
                </a:tc>
                <a:tc hMerge="1"/>
                <a:tc hMerge="1"/>
                <a:tc hMerge="1"/>
                <a:tc hMerge="1"/>
              </a:tr>
              <a:tr h="803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300">
                          <a:solidFill>
                            <a:schemeClr val="lt1"/>
                          </a:solidFill>
                        </a:rPr>
                        <a:t>Technology</a:t>
                      </a:r>
                      <a:endParaRPr b="1" sz="13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 anchor="ctr">
                    <a:solidFill>
                      <a:srgbClr val="2D5C9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300">
                          <a:solidFill>
                            <a:schemeClr val="lt1"/>
                          </a:solidFill>
                        </a:rPr>
                        <a:t>Parallelization level</a:t>
                      </a:r>
                      <a:endParaRPr b="1" sz="13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 anchor="ctr">
                    <a:solidFill>
                      <a:srgbClr val="2D5C9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300">
                          <a:solidFill>
                            <a:schemeClr val="lt1"/>
                          </a:solidFill>
                        </a:rPr>
                        <a:t>Communication between processes</a:t>
                      </a:r>
                      <a:endParaRPr b="1" sz="13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 anchor="ctr">
                    <a:solidFill>
                      <a:srgbClr val="2D5C9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300">
                          <a:solidFill>
                            <a:schemeClr val="lt1"/>
                          </a:solidFill>
                        </a:rPr>
                        <a:t>Typical use case</a:t>
                      </a:r>
                      <a:endParaRPr b="1" sz="13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 anchor="ctr">
                    <a:solidFill>
                      <a:srgbClr val="2D5C9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300">
                          <a:solidFill>
                            <a:schemeClr val="lt1"/>
                          </a:solidFill>
                        </a:rPr>
                        <a:t>Usage </a:t>
                      </a:r>
                      <a:endParaRPr b="1" sz="13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300">
                          <a:solidFill>
                            <a:schemeClr val="lt1"/>
                          </a:solidFill>
                        </a:rPr>
                        <a:t>(sbatch script)</a:t>
                      </a:r>
                      <a:endParaRPr b="1" sz="13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 anchor="ctr">
                    <a:solidFill>
                      <a:srgbClr val="2D5C97"/>
                    </a:solidFill>
                  </a:tcPr>
                </a:tc>
              </a:tr>
              <a:tr h="690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OpenMP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Within </a:t>
                      </a:r>
                      <a:r>
                        <a:rPr b="1" lang="es" sz="1100"/>
                        <a:t>one node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Shared memory: all threads access the same RAM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Align 200 million reads on one node using all its cores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--cpus-per-task (threads)</a:t>
                      </a:r>
                      <a:endParaRPr b="1" sz="11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--mem (Ram for the whole process)</a:t>
                      </a:r>
                      <a:endParaRPr b="1" sz="1100"/>
                    </a:p>
                  </a:txBody>
                  <a:tcPr marT="63500" marB="63500" marR="63500" marL="63500">
                    <a:solidFill>
                      <a:srgbClr val="FFE599"/>
                    </a:solidFill>
                  </a:tcPr>
                </a:tc>
              </a:tr>
              <a:tr h="8792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MPI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Across </a:t>
                      </a:r>
                      <a:r>
                        <a:rPr b="1" lang="es" sz="1100"/>
                        <a:t>multiple nodes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Distributed memory: each node has its own RAM; communication by network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Build a very large phylogenetic tree by splitting the work over 4 nodes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--nodes</a:t>
                      </a:r>
                      <a:endParaRPr b="1" sz="11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--ntasks</a:t>
                      </a:r>
                      <a:endParaRPr b="1" sz="11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--ntasks-per-node</a:t>
                      </a:r>
                      <a:endParaRPr b="1" sz="1100"/>
                    </a:p>
                  </a:txBody>
                  <a:tcPr marT="63500" marB="63500" marR="63500" marL="63500">
                    <a:solidFill>
                      <a:srgbClr val="FFE599"/>
                    </a:solidFill>
                  </a:tcPr>
                </a:tc>
              </a:tr>
            </a:tbl>
          </a:graphicData>
        </a:graphic>
      </p:graphicFrame>
      <p:sp>
        <p:nvSpPr>
          <p:cNvPr id="438" name="Google Shape;438;p58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200"/>
              <a:t>Parallelization on our cluster — OpenMP vs MPI</a:t>
            </a:r>
            <a:endParaRPr b="1" sz="27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9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200">
                <a:solidFill>
                  <a:srgbClr val="000000"/>
                </a:solidFill>
              </a:rPr>
              <a:t>Parallelization on our cluster — OpenMP vs MPI</a:t>
            </a:r>
            <a:endParaRPr/>
          </a:p>
        </p:txBody>
      </p:sp>
      <p:sp>
        <p:nvSpPr>
          <p:cNvPr id="444" name="Google Shape;444;p59"/>
          <p:cNvSpPr txBox="1"/>
          <p:nvPr>
            <p:ph idx="1" type="body"/>
          </p:nvPr>
        </p:nvSpPr>
        <p:spPr>
          <a:xfrm>
            <a:off x="457200" y="2771675"/>
            <a:ext cx="3815400" cy="68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550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3556"/>
              <a:t>When to use OpenMP vs MPI?</a:t>
            </a:r>
            <a:endParaRPr b="1" sz="3556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445" name="Google Shape;445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7925" y="1340535"/>
            <a:ext cx="2483451" cy="372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60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 you for your attention</a:t>
            </a:r>
            <a:endParaRPr/>
          </a:p>
        </p:txBody>
      </p:sp>
      <p:sp>
        <p:nvSpPr>
          <p:cNvPr id="451" name="Google Shape;451;p60"/>
          <p:cNvSpPr txBox="1"/>
          <p:nvPr>
            <p:ph idx="1" type="body"/>
          </p:nvPr>
        </p:nvSpPr>
        <p:spPr>
          <a:xfrm>
            <a:off x="457200" y="1437624"/>
            <a:ext cx="8229600" cy="315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s" sz="3000"/>
              <a:t>Questions?</a:t>
            </a:r>
            <a:endParaRPr sz="30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6" name="Google Shape;456;p61" title="cat-computer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525" y="1655850"/>
            <a:ext cx="3181700" cy="3181700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61"/>
          <p:cNvSpPr txBox="1"/>
          <p:nvPr>
            <p:ph type="title"/>
          </p:nvPr>
        </p:nvSpPr>
        <p:spPr>
          <a:xfrm>
            <a:off x="3937575" y="2508800"/>
            <a:ext cx="4865100" cy="1332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200"/>
              <a:t>HANDS</a:t>
            </a:r>
            <a:r>
              <a:rPr b="1" lang="es" sz="5900"/>
              <a:t>-ON</a:t>
            </a:r>
            <a:endParaRPr b="1" sz="5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0350" y="1924563"/>
            <a:ext cx="3715800" cy="218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3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000"/>
              <a:t>Scripting on the cluster — Slurm: sbatch</a:t>
            </a:r>
            <a:endParaRPr b="1" sz="2700">
              <a:solidFill>
                <a:schemeClr val="lt2"/>
              </a:solidFill>
            </a:endParaRPr>
          </a:p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>
            <a:off x="228600" y="1437625"/>
            <a:ext cx="4275300" cy="315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Set up a sbatch script file</a:t>
            </a:r>
            <a:endParaRPr b="1"/>
          </a:p>
          <a:p>
            <a:pPr indent="-323850" lvl="0" marL="457200" rtl="0" algn="l">
              <a:spcBef>
                <a:spcPts val="360"/>
              </a:spcBef>
              <a:spcAft>
                <a:spcPts val="0"/>
              </a:spcAft>
              <a:buSzPts val="1500"/>
              <a:buChar char="•"/>
            </a:pPr>
            <a:r>
              <a:rPr lang="es" sz="1500"/>
              <a:t>0) Open a &lt;file-name&gt;.sbatch file</a:t>
            </a:r>
            <a:endParaRPr sz="1500"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360"/>
              </a:spcBef>
              <a:spcAft>
                <a:spcPts val="0"/>
              </a:spcAft>
              <a:buSzPts val="1500"/>
              <a:buChar char="•"/>
            </a:pPr>
            <a:r>
              <a:rPr lang="es" sz="1500"/>
              <a:t>1) Init with shebang</a:t>
            </a:r>
            <a:endParaRPr sz="1500"/>
          </a:p>
        </p:txBody>
      </p:sp>
      <p:pic>
        <p:nvPicPr>
          <p:cNvPr id="116" name="Google Shape;11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25700" y="1437625"/>
            <a:ext cx="886125" cy="88612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3"/>
          <p:cNvSpPr/>
          <p:nvPr/>
        </p:nvSpPr>
        <p:spPr>
          <a:xfrm>
            <a:off x="4675875" y="1781100"/>
            <a:ext cx="1757700" cy="473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0350" y="1924563"/>
            <a:ext cx="3715800" cy="218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4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000"/>
              <a:t>Scripting on the cluster — Slurm: sbatch</a:t>
            </a:r>
            <a:endParaRPr b="1" sz="2700">
              <a:solidFill>
                <a:schemeClr val="lt2"/>
              </a:solidFill>
            </a:endParaRPr>
          </a:p>
        </p:txBody>
      </p:sp>
      <p:sp>
        <p:nvSpPr>
          <p:cNvPr id="124" name="Google Shape;124;p24"/>
          <p:cNvSpPr txBox="1"/>
          <p:nvPr>
            <p:ph idx="1" type="body"/>
          </p:nvPr>
        </p:nvSpPr>
        <p:spPr>
          <a:xfrm>
            <a:off x="228600" y="1437625"/>
            <a:ext cx="4275300" cy="315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Set up a sbatch script file</a:t>
            </a:r>
            <a:endParaRPr b="1"/>
          </a:p>
          <a:p>
            <a:pPr indent="-323850" lvl="0" marL="457200" rtl="0" algn="l">
              <a:spcBef>
                <a:spcPts val="360"/>
              </a:spcBef>
              <a:spcAft>
                <a:spcPts val="0"/>
              </a:spcAft>
              <a:buSzPts val="1500"/>
              <a:buChar char="•"/>
            </a:pPr>
            <a:r>
              <a:rPr lang="es" sz="1500"/>
              <a:t>0) Open a &lt;file-name&gt;.sbatch file</a:t>
            </a:r>
            <a:endParaRPr sz="1500"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360"/>
              </a:spcBef>
              <a:spcAft>
                <a:spcPts val="0"/>
              </a:spcAft>
              <a:buSzPts val="1500"/>
              <a:buChar char="•"/>
            </a:pPr>
            <a:r>
              <a:rPr lang="es" sz="1500"/>
              <a:t>1) Init with shebang</a:t>
            </a:r>
            <a:endParaRPr sz="1500"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360"/>
              </a:spcBef>
              <a:spcAft>
                <a:spcPts val="0"/>
              </a:spcAft>
              <a:buSzPts val="1500"/>
              <a:buChar char="•"/>
            </a:pPr>
            <a:r>
              <a:rPr lang="es" sz="1500"/>
              <a:t>2) Set up slurm directives at the beginning of the script by using “#SBATCH”</a:t>
            </a:r>
            <a:endParaRPr sz="1500"/>
          </a:p>
        </p:txBody>
      </p:sp>
      <p:pic>
        <p:nvPicPr>
          <p:cNvPr id="125" name="Google Shape;12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25700" y="1437625"/>
            <a:ext cx="886125" cy="8861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4"/>
          <p:cNvSpPr/>
          <p:nvPr/>
        </p:nvSpPr>
        <p:spPr>
          <a:xfrm>
            <a:off x="4721275" y="2287025"/>
            <a:ext cx="3911100" cy="1297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0350" y="1924563"/>
            <a:ext cx="3715800" cy="218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5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000"/>
              <a:t>Scripting on the cluster — Slurm: sbatch</a:t>
            </a:r>
            <a:endParaRPr b="1" sz="2700">
              <a:solidFill>
                <a:schemeClr val="lt2"/>
              </a:solidFill>
            </a:endParaRPr>
          </a:p>
        </p:txBody>
      </p:sp>
      <p:sp>
        <p:nvSpPr>
          <p:cNvPr id="133" name="Google Shape;133;p25"/>
          <p:cNvSpPr txBox="1"/>
          <p:nvPr>
            <p:ph idx="1" type="body"/>
          </p:nvPr>
        </p:nvSpPr>
        <p:spPr>
          <a:xfrm>
            <a:off x="228600" y="1437625"/>
            <a:ext cx="4275300" cy="315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Set up a sbatch script file</a:t>
            </a:r>
            <a:endParaRPr b="1"/>
          </a:p>
          <a:p>
            <a:pPr indent="-323850" lvl="0" marL="457200" rtl="0" algn="l">
              <a:spcBef>
                <a:spcPts val="360"/>
              </a:spcBef>
              <a:spcAft>
                <a:spcPts val="0"/>
              </a:spcAft>
              <a:buSzPts val="1500"/>
              <a:buChar char="•"/>
            </a:pPr>
            <a:r>
              <a:rPr lang="es" sz="1500"/>
              <a:t>0) Open a &lt;file-name&gt;.sbatch file</a:t>
            </a:r>
            <a:endParaRPr sz="1500"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360"/>
              </a:spcBef>
              <a:spcAft>
                <a:spcPts val="0"/>
              </a:spcAft>
              <a:buSzPts val="1500"/>
              <a:buChar char="•"/>
            </a:pPr>
            <a:r>
              <a:rPr lang="es" sz="1500"/>
              <a:t>1) Init with shebang</a:t>
            </a:r>
            <a:endParaRPr sz="1500"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360"/>
              </a:spcBef>
              <a:spcAft>
                <a:spcPts val="0"/>
              </a:spcAft>
              <a:buSzPts val="1500"/>
              <a:buChar char="•"/>
            </a:pPr>
            <a:r>
              <a:rPr lang="es" sz="1500"/>
              <a:t>2) Set up slurm directives at the beginning of the script by using “#SBATCH”</a:t>
            </a:r>
            <a:endParaRPr sz="1500"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360"/>
              </a:spcBef>
              <a:spcAft>
                <a:spcPts val="0"/>
              </a:spcAft>
              <a:buSzPts val="1500"/>
              <a:buChar char="•"/>
            </a:pPr>
            <a:r>
              <a:rPr lang="es" sz="1500"/>
              <a:t>3) </a:t>
            </a:r>
            <a:r>
              <a:rPr b="1" lang="es" sz="1500"/>
              <a:t>After directives, you can:</a:t>
            </a:r>
            <a:endParaRPr b="1"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–"/>
            </a:pPr>
            <a:r>
              <a:rPr lang="es" sz="1500"/>
              <a:t>Load dependencies with ‘module load’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–"/>
            </a:pPr>
            <a:r>
              <a:rPr lang="es" sz="1500"/>
              <a:t>Set your commands you want to run</a:t>
            </a:r>
            <a:endParaRPr sz="1500"/>
          </a:p>
        </p:txBody>
      </p:sp>
      <p:pic>
        <p:nvPicPr>
          <p:cNvPr id="134" name="Google Shape;13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25700" y="1437625"/>
            <a:ext cx="886125" cy="88612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5"/>
          <p:cNvSpPr/>
          <p:nvPr/>
        </p:nvSpPr>
        <p:spPr>
          <a:xfrm>
            <a:off x="4539650" y="3564775"/>
            <a:ext cx="1783800" cy="700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897"/>
            <a:ext cx="8839201" cy="2946400"/>
          </a:xfrm>
          <a:prstGeom prst="rect">
            <a:avLst/>
          </a:prstGeom>
          <a:noFill/>
          <a:ln cap="flat" cmpd="sng" w="19050">
            <a:solidFill>
              <a:srgbClr val="188038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1" name="Google Shape;141;p26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2000"/>
              <a:t>Scripting on the cluster — Slurm: sbatch</a:t>
            </a:r>
            <a:endParaRPr b="1" sz="27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2950" y="736825"/>
            <a:ext cx="6545599" cy="4406675"/>
          </a:xfrm>
          <a:prstGeom prst="rect">
            <a:avLst/>
          </a:prstGeom>
          <a:noFill/>
          <a:ln cap="flat" cmpd="sng" w="9525">
            <a:solidFill>
              <a:srgbClr val="188038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